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authors.xml" ContentType="application/vnd.ms-powerpoi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sldIdLst>
    <p:sldId id="256" r:id="rId2"/>
    <p:sldId id="351" r:id="rId3"/>
    <p:sldId id="260" r:id="rId4"/>
    <p:sldId id="352" r:id="rId5"/>
    <p:sldId id="347" r:id="rId6"/>
    <p:sldId id="258" r:id="rId7"/>
    <p:sldId id="274" r:id="rId8"/>
    <p:sldId id="261" r:id="rId9"/>
    <p:sldId id="265" r:id="rId10"/>
    <p:sldId id="262" r:id="rId11"/>
    <p:sldId id="263" r:id="rId12"/>
    <p:sldId id="264" r:id="rId13"/>
    <p:sldId id="266" r:id="rId14"/>
    <p:sldId id="267" r:id="rId15"/>
  </p:sldIdLst>
  <p:sldSz cx="12192000" cy="6858000"/>
  <p:notesSz cx="6858000" cy="9144000"/>
  <p:embeddedFontLst>
    <p:embeddedFont>
      <p:font typeface="Merriweather Black" pitchFamily="2" charset="77"/>
      <p:bold r:id="rId17"/>
      <p:italic r:id="rId18"/>
      <p:boldItalic r:id="rId19"/>
    </p:embeddedFont>
    <p:embeddedFont>
      <p:font typeface="Open Sans" panose="020B0606030504020204" pitchFamily="34" charset="0"/>
      <p:regular r:id="rId20"/>
      <p:bold r:id="rId21"/>
      <p:italic r:id="rId22"/>
      <p:boldItalic r:id="rId23"/>
    </p:embeddedFont>
    <p:embeddedFont>
      <p:font typeface="Open Sans " panose="020B0606030504020204" pitchFamily="34" charset="0"/>
      <p:regular r:id="rId24"/>
      <p:bold r:id="rId25"/>
      <p:italic r:id="rId26"/>
      <p:boldItalic r:id="rId27"/>
    </p:embeddedFont>
    <p:embeddedFont>
      <p:font typeface="Open Sans (body)" panose="020B0606030504020204" pitchFamily="34" charset="0"/>
      <p:regular r:id="rId28"/>
      <p:bold r:id="rId29"/>
      <p:italic r:id="rId30"/>
    </p:embeddedFont>
    <p:embeddedFont>
      <p:font typeface="Open Sans Light" panose="020B0306030504020204" pitchFamily="34" charset="0"/>
      <p:regular r:id="rId31"/>
      <p: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D41758-CDA7-2886-F7F9-A04F8FE100A2}" name="Linda Skates" initials="LS" userId="d3f34efabf09287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FAD"/>
    <a:srgbClr val="222A60"/>
    <a:srgbClr val="A5223B"/>
    <a:srgbClr val="557A79"/>
    <a:srgbClr val="DEE2F3"/>
    <a:srgbClr val="DDECE7"/>
    <a:srgbClr val="241F20"/>
    <a:srgbClr val="F1965A"/>
    <a:srgbClr val="87C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B92B9-3E88-48CC-990A-0603D7636F45}" v="3" dt="2025-02-10T23:12:02.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3" autoAdjust="0"/>
    <p:restoredTop sz="94660"/>
  </p:normalViewPr>
  <p:slideViewPr>
    <p:cSldViewPr snapToGrid="0">
      <p:cViewPr varScale="1">
        <p:scale>
          <a:sx n="114" d="100"/>
          <a:sy n="114" d="100"/>
        </p:scale>
        <p:origin x="147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8/10/relationships/authors" Target="authors.xml"/><Relationship Id="rId21" Type="http://schemas.openxmlformats.org/officeDocument/2006/relationships/font" Target="fonts/font5.fntdata"/><Relationship Id="rId34" Type="http://schemas.openxmlformats.org/officeDocument/2006/relationships/viewProps" Target="viewProp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6/11/relationships/changesInfo" Target="changesInfos/changesInfo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Skates" userId="d3f34efabf09287e" providerId="LiveId" clId="{E003A9FE-F13B-406F-9DF1-E57917822D88}"/>
    <pc:docChg chg="custSel modSld">
      <pc:chgData name="Linda Skates" userId="d3f34efabf09287e" providerId="LiveId" clId="{E003A9FE-F13B-406F-9DF1-E57917822D88}" dt="2024-12-08T07:15:17.268" v="127" actId="255"/>
      <pc:docMkLst>
        <pc:docMk/>
      </pc:docMkLst>
      <pc:sldChg chg="modSp mod">
        <pc:chgData name="Linda Skates" userId="d3f34efabf09287e" providerId="LiveId" clId="{E003A9FE-F13B-406F-9DF1-E57917822D88}" dt="2024-12-08T06:48:16.492" v="77"/>
        <pc:sldMkLst>
          <pc:docMk/>
          <pc:sldMk cId="32022631" sldId="256"/>
        </pc:sldMkLst>
        <pc:spChg chg="mod">
          <ac:chgData name="Linda Skates" userId="d3f34efabf09287e" providerId="LiveId" clId="{E003A9FE-F13B-406F-9DF1-E57917822D88}" dt="2024-12-08T06:47:53.702" v="69" actId="27636"/>
          <ac:spMkLst>
            <pc:docMk/>
            <pc:sldMk cId="32022631" sldId="256"/>
            <ac:spMk id="2" creationId="{33B1EC16-8D89-4E72-874B-55D610E0ECAC}"/>
          </ac:spMkLst>
        </pc:spChg>
        <pc:spChg chg="mod">
          <ac:chgData name="Linda Skates" userId="d3f34efabf09287e" providerId="LiveId" clId="{E003A9FE-F13B-406F-9DF1-E57917822D88}" dt="2024-12-08T06:48:16.492" v="77"/>
          <ac:spMkLst>
            <pc:docMk/>
            <pc:sldMk cId="32022631" sldId="256"/>
            <ac:spMk id="3" creationId="{9E7CEED3-75E2-4EDC-9028-EEE9DA1495A5}"/>
          </ac:spMkLst>
        </pc:spChg>
      </pc:sldChg>
      <pc:sldChg chg="modSp mod">
        <pc:chgData name="Linda Skates" userId="d3f34efabf09287e" providerId="LiveId" clId="{E003A9FE-F13B-406F-9DF1-E57917822D88}" dt="2024-12-08T07:13:57.065" v="122" actId="20577"/>
        <pc:sldMkLst>
          <pc:docMk/>
          <pc:sldMk cId="969223720" sldId="258"/>
        </pc:sldMkLst>
        <pc:spChg chg="mod">
          <ac:chgData name="Linda Skates" userId="d3f34efabf09287e" providerId="LiveId" clId="{E003A9FE-F13B-406F-9DF1-E57917822D88}" dt="2024-12-08T07:13:57.065" v="122" actId="20577"/>
          <ac:spMkLst>
            <pc:docMk/>
            <pc:sldMk cId="969223720" sldId="258"/>
            <ac:spMk id="3" creationId="{2561FAD7-9F20-086A-A20F-243D1F542833}"/>
          </ac:spMkLst>
        </pc:spChg>
      </pc:sldChg>
      <pc:sldChg chg="modSp mod">
        <pc:chgData name="Linda Skates" userId="d3f34efabf09287e" providerId="LiveId" clId="{E003A9FE-F13B-406F-9DF1-E57917822D88}" dt="2024-12-08T07:13:00.250" v="116" actId="20577"/>
        <pc:sldMkLst>
          <pc:docMk/>
          <pc:sldMk cId="4140404469" sldId="260"/>
        </pc:sldMkLst>
        <pc:spChg chg="mod">
          <ac:chgData name="Linda Skates" userId="d3f34efabf09287e" providerId="LiveId" clId="{E003A9FE-F13B-406F-9DF1-E57917822D88}" dt="2024-12-08T07:13:00.250" v="116" actId="20577"/>
          <ac:spMkLst>
            <pc:docMk/>
            <pc:sldMk cId="4140404469" sldId="260"/>
            <ac:spMk id="5" creationId="{83A21560-FB48-BCD3-1839-4C4FAF5B58C9}"/>
          </ac:spMkLst>
        </pc:spChg>
      </pc:sldChg>
      <pc:sldChg chg="modSp mod">
        <pc:chgData name="Linda Skates" userId="d3f34efabf09287e" providerId="LiveId" clId="{E003A9FE-F13B-406F-9DF1-E57917822D88}" dt="2024-12-08T07:14:23.096" v="124" actId="1076"/>
        <pc:sldMkLst>
          <pc:docMk/>
          <pc:sldMk cId="1029295411" sldId="261"/>
        </pc:sldMkLst>
        <pc:spChg chg="mod">
          <ac:chgData name="Linda Skates" userId="d3f34efabf09287e" providerId="LiveId" clId="{E003A9FE-F13B-406F-9DF1-E57917822D88}" dt="2024-12-08T07:14:23.096" v="124" actId="1076"/>
          <ac:spMkLst>
            <pc:docMk/>
            <pc:sldMk cId="1029295411" sldId="261"/>
            <ac:spMk id="3" creationId="{7FFB8AD7-D258-E764-AC45-1642EA393876}"/>
          </ac:spMkLst>
        </pc:spChg>
      </pc:sldChg>
      <pc:sldChg chg="modSp mod">
        <pc:chgData name="Linda Skates" userId="d3f34efabf09287e" providerId="LiveId" clId="{E003A9FE-F13B-406F-9DF1-E57917822D88}" dt="2024-12-08T07:11:07.533" v="107" actId="2711"/>
        <pc:sldMkLst>
          <pc:docMk/>
          <pc:sldMk cId="29233156" sldId="262"/>
        </pc:sldMkLst>
        <pc:spChg chg="mod">
          <ac:chgData name="Linda Skates" userId="d3f34efabf09287e" providerId="LiveId" clId="{E003A9FE-F13B-406F-9DF1-E57917822D88}" dt="2024-12-08T06:47:53.733" v="71" actId="27636"/>
          <ac:spMkLst>
            <pc:docMk/>
            <pc:sldMk cId="29233156" sldId="262"/>
            <ac:spMk id="2" creationId="{F581C602-878E-BADA-E16A-DBA944F1ACBB}"/>
          </ac:spMkLst>
        </pc:spChg>
        <pc:spChg chg="mod">
          <ac:chgData name="Linda Skates" userId="d3f34efabf09287e" providerId="LiveId" clId="{E003A9FE-F13B-406F-9DF1-E57917822D88}" dt="2024-12-08T07:11:07.533" v="107" actId="2711"/>
          <ac:spMkLst>
            <pc:docMk/>
            <pc:sldMk cId="29233156" sldId="262"/>
            <ac:spMk id="3" creationId="{7825D5A2-F2F9-3BDF-96EF-47377B9A43C0}"/>
          </ac:spMkLst>
        </pc:spChg>
      </pc:sldChg>
      <pc:sldChg chg="modSp mod">
        <pc:chgData name="Linda Skates" userId="d3f34efabf09287e" providerId="LiveId" clId="{E003A9FE-F13B-406F-9DF1-E57917822D88}" dt="2024-12-08T07:11:44.685" v="110" actId="1076"/>
        <pc:sldMkLst>
          <pc:docMk/>
          <pc:sldMk cId="1746770181" sldId="263"/>
        </pc:sldMkLst>
        <pc:spChg chg="mod">
          <ac:chgData name="Linda Skates" userId="d3f34efabf09287e" providerId="LiveId" clId="{E003A9FE-F13B-406F-9DF1-E57917822D88}" dt="2024-12-08T06:47:53.733" v="72" actId="27636"/>
          <ac:spMkLst>
            <pc:docMk/>
            <pc:sldMk cId="1746770181" sldId="263"/>
            <ac:spMk id="2" creationId="{7C00AA8E-5D12-4305-822F-D5F95DFB4A4E}"/>
          </ac:spMkLst>
        </pc:spChg>
        <pc:spChg chg="mod">
          <ac:chgData name="Linda Skates" userId="d3f34efabf09287e" providerId="LiveId" clId="{E003A9FE-F13B-406F-9DF1-E57917822D88}" dt="2024-12-08T07:11:44.685" v="110" actId="1076"/>
          <ac:spMkLst>
            <pc:docMk/>
            <pc:sldMk cId="1746770181" sldId="263"/>
            <ac:spMk id="3" creationId="{86DCE55F-F3CF-383A-37CD-4E4814A7D386}"/>
          </ac:spMkLst>
        </pc:spChg>
      </pc:sldChg>
      <pc:sldChg chg="modSp mod">
        <pc:chgData name="Linda Skates" userId="d3f34efabf09287e" providerId="LiveId" clId="{E003A9FE-F13B-406F-9DF1-E57917822D88}" dt="2024-12-08T07:14:53.604" v="126" actId="20577"/>
        <pc:sldMkLst>
          <pc:docMk/>
          <pc:sldMk cId="383005450" sldId="264"/>
        </pc:sldMkLst>
        <pc:spChg chg="mod">
          <ac:chgData name="Linda Skates" userId="d3f34efabf09287e" providerId="LiveId" clId="{E003A9FE-F13B-406F-9DF1-E57917822D88}" dt="2024-12-08T07:14:53.604" v="126" actId="20577"/>
          <ac:spMkLst>
            <pc:docMk/>
            <pc:sldMk cId="383005450" sldId="264"/>
            <ac:spMk id="3" creationId="{9B4451A1-849B-67CF-370A-5A48000CC934}"/>
          </ac:spMkLst>
        </pc:spChg>
      </pc:sldChg>
      <pc:sldChg chg="modSp mod">
        <pc:chgData name="Linda Skates" userId="d3f34efabf09287e" providerId="LiveId" clId="{E003A9FE-F13B-406F-9DF1-E57917822D88}" dt="2024-12-08T07:10:28.756" v="105" actId="2711"/>
        <pc:sldMkLst>
          <pc:docMk/>
          <pc:sldMk cId="2635915908" sldId="265"/>
        </pc:sldMkLst>
        <pc:spChg chg="mod">
          <ac:chgData name="Linda Skates" userId="d3f34efabf09287e" providerId="LiveId" clId="{E003A9FE-F13B-406F-9DF1-E57917822D88}" dt="2024-12-08T07:10:28.756" v="105" actId="2711"/>
          <ac:spMkLst>
            <pc:docMk/>
            <pc:sldMk cId="2635915908" sldId="265"/>
            <ac:spMk id="3" creationId="{3DD65CE9-EC6C-C487-51A8-80990A8EECD6}"/>
          </ac:spMkLst>
        </pc:spChg>
      </pc:sldChg>
      <pc:sldChg chg="modSp mod">
        <pc:chgData name="Linda Skates" userId="d3f34efabf09287e" providerId="LiveId" clId="{E003A9FE-F13B-406F-9DF1-E57917822D88}" dt="2024-12-08T07:15:17.268" v="127" actId="255"/>
        <pc:sldMkLst>
          <pc:docMk/>
          <pc:sldMk cId="193443448" sldId="266"/>
        </pc:sldMkLst>
        <pc:spChg chg="mod">
          <ac:chgData name="Linda Skates" userId="d3f34efabf09287e" providerId="LiveId" clId="{E003A9FE-F13B-406F-9DF1-E57917822D88}" dt="2024-12-08T07:08:04.491" v="85" actId="1076"/>
          <ac:spMkLst>
            <pc:docMk/>
            <pc:sldMk cId="193443448" sldId="266"/>
            <ac:spMk id="2" creationId="{D2C66FC1-03D8-D38C-081F-C288EF105489}"/>
          </ac:spMkLst>
        </pc:spChg>
        <pc:spChg chg="mod">
          <ac:chgData name="Linda Skates" userId="d3f34efabf09287e" providerId="LiveId" clId="{E003A9FE-F13B-406F-9DF1-E57917822D88}" dt="2024-12-08T07:15:17.268" v="127" actId="255"/>
          <ac:spMkLst>
            <pc:docMk/>
            <pc:sldMk cId="193443448" sldId="266"/>
            <ac:spMk id="3" creationId="{79AC0BC2-F1BF-FB90-A7F4-6FAF5671B35A}"/>
          </ac:spMkLst>
        </pc:spChg>
      </pc:sldChg>
      <pc:sldChg chg="modSp mod">
        <pc:chgData name="Linda Skates" userId="d3f34efabf09287e" providerId="LiveId" clId="{E003A9FE-F13B-406F-9DF1-E57917822D88}" dt="2024-12-08T07:08:38.627" v="89" actId="255"/>
        <pc:sldMkLst>
          <pc:docMk/>
          <pc:sldMk cId="1218405526" sldId="267"/>
        </pc:sldMkLst>
        <pc:spChg chg="mod">
          <ac:chgData name="Linda Skates" userId="d3f34efabf09287e" providerId="LiveId" clId="{E003A9FE-F13B-406F-9DF1-E57917822D88}" dt="2024-12-08T07:08:38.627" v="89" actId="255"/>
          <ac:spMkLst>
            <pc:docMk/>
            <pc:sldMk cId="1218405526" sldId="267"/>
            <ac:spMk id="3" creationId="{93D67677-2325-A0CB-57D8-C3CFF67B83AE}"/>
          </ac:spMkLst>
        </pc:spChg>
      </pc:sldChg>
      <pc:sldChg chg="modSp mod">
        <pc:chgData name="Linda Skates" userId="d3f34efabf09287e" providerId="LiveId" clId="{E003A9FE-F13B-406F-9DF1-E57917822D88}" dt="2024-12-08T06:36:31.646" v="18" actId="20577"/>
        <pc:sldMkLst>
          <pc:docMk/>
          <pc:sldMk cId="102805735" sldId="274"/>
        </pc:sldMkLst>
        <pc:spChg chg="mod">
          <ac:chgData name="Linda Skates" userId="d3f34efabf09287e" providerId="LiveId" clId="{E003A9FE-F13B-406F-9DF1-E57917822D88}" dt="2024-12-08T06:36:31.646" v="18" actId="20577"/>
          <ac:spMkLst>
            <pc:docMk/>
            <pc:sldMk cId="102805735" sldId="274"/>
            <ac:spMk id="3" creationId="{CF65D269-99F2-341C-4B2B-73A0D79ED1EF}"/>
          </ac:spMkLst>
        </pc:spChg>
      </pc:sldChg>
      <pc:sldChg chg="modSp mod">
        <pc:chgData name="Linda Skates" userId="d3f34efabf09287e" providerId="LiveId" clId="{E003A9FE-F13B-406F-9DF1-E57917822D88}" dt="2024-12-08T07:09:38.298" v="103" actId="1076"/>
        <pc:sldMkLst>
          <pc:docMk/>
          <pc:sldMk cId="3346340019" sldId="347"/>
        </pc:sldMkLst>
        <pc:spChg chg="mod">
          <ac:chgData name="Linda Skates" userId="d3f34efabf09287e" providerId="LiveId" clId="{E003A9FE-F13B-406F-9DF1-E57917822D88}" dt="2024-12-08T07:09:38.298" v="103" actId="1076"/>
          <ac:spMkLst>
            <pc:docMk/>
            <pc:sldMk cId="3346340019" sldId="347"/>
            <ac:spMk id="6" creationId="{F1DA5994-FC74-D26E-0DB3-13C0D2E1C428}"/>
          </ac:spMkLst>
        </pc:spChg>
      </pc:sldChg>
      <pc:sldChg chg="modSp mod">
        <pc:chgData name="Linda Skates" userId="d3f34efabf09287e" providerId="LiveId" clId="{E003A9FE-F13B-406F-9DF1-E57917822D88}" dt="2024-12-08T07:07:05.482" v="80" actId="207"/>
        <pc:sldMkLst>
          <pc:docMk/>
          <pc:sldMk cId="3548987844" sldId="351"/>
        </pc:sldMkLst>
        <pc:spChg chg="mod">
          <ac:chgData name="Linda Skates" userId="d3f34efabf09287e" providerId="LiveId" clId="{E003A9FE-F13B-406F-9DF1-E57917822D88}" dt="2024-12-08T07:07:05.482" v="80" actId="207"/>
          <ac:spMkLst>
            <pc:docMk/>
            <pc:sldMk cId="3548987844" sldId="351"/>
            <ac:spMk id="3" creationId="{186CC734-9DBF-0184-74C5-144F4DA4C42F}"/>
          </ac:spMkLst>
        </pc:spChg>
      </pc:sldChg>
      <pc:sldChg chg="modSp mod">
        <pc:chgData name="Linda Skates" userId="d3f34efabf09287e" providerId="LiveId" clId="{E003A9FE-F13B-406F-9DF1-E57917822D88}" dt="2024-12-08T07:07:15.165" v="81" actId="207"/>
        <pc:sldMkLst>
          <pc:docMk/>
          <pc:sldMk cId="2914081031" sldId="352"/>
        </pc:sldMkLst>
        <pc:spChg chg="mod">
          <ac:chgData name="Linda Skates" userId="d3f34efabf09287e" providerId="LiveId" clId="{E003A9FE-F13B-406F-9DF1-E57917822D88}" dt="2024-12-08T06:47:53.717" v="70" actId="27636"/>
          <ac:spMkLst>
            <pc:docMk/>
            <pc:sldMk cId="2914081031" sldId="352"/>
            <ac:spMk id="2" creationId="{34CC693B-11CF-50B0-9F70-79B8F6586C87}"/>
          </ac:spMkLst>
        </pc:spChg>
        <pc:spChg chg="mod">
          <ac:chgData name="Linda Skates" userId="d3f34efabf09287e" providerId="LiveId" clId="{E003A9FE-F13B-406F-9DF1-E57917822D88}" dt="2024-12-08T07:07:15.165" v="81" actId="207"/>
          <ac:spMkLst>
            <pc:docMk/>
            <pc:sldMk cId="2914081031" sldId="352"/>
            <ac:spMk id="3" creationId="{30E73833-D883-7296-E41E-04DE869642E3}"/>
          </ac:spMkLst>
        </pc:spChg>
      </pc:sldChg>
    </pc:docChg>
  </pc:docChgLst>
  <pc:docChgLst>
    <pc:chgData name="Linda Skates" userId="d3f34efabf09287e" providerId="LiveId" clId="{A11B92B9-3E88-48CC-990A-0603D7636F45}"/>
    <pc:docChg chg="custSel modSld">
      <pc:chgData name="Linda Skates" userId="d3f34efabf09287e" providerId="LiveId" clId="{A11B92B9-3E88-48CC-990A-0603D7636F45}" dt="2025-02-10T23:31:14.609" v="221" actId="2711"/>
      <pc:docMkLst>
        <pc:docMk/>
      </pc:docMkLst>
      <pc:sldChg chg="modSp mod">
        <pc:chgData name="Linda Skates" userId="d3f34efabf09287e" providerId="LiveId" clId="{A11B92B9-3E88-48CC-990A-0603D7636F45}" dt="2025-02-10T23:12:04.922" v="171" actId="20577"/>
        <pc:sldMkLst>
          <pc:docMk/>
          <pc:sldMk cId="32022631" sldId="256"/>
        </pc:sldMkLst>
        <pc:spChg chg="mod">
          <ac:chgData name="Linda Skates" userId="d3f34efabf09287e" providerId="LiveId" clId="{A11B92B9-3E88-48CC-990A-0603D7636F45}" dt="2025-02-10T22:51:50.514" v="3" actId="20577"/>
          <ac:spMkLst>
            <pc:docMk/>
            <pc:sldMk cId="32022631" sldId="256"/>
            <ac:spMk id="2" creationId="{33B1EC16-8D89-4E72-874B-55D610E0ECAC}"/>
          </ac:spMkLst>
        </pc:spChg>
        <pc:spChg chg="mod">
          <ac:chgData name="Linda Skates" userId="d3f34efabf09287e" providerId="LiveId" clId="{A11B92B9-3E88-48CC-990A-0603D7636F45}" dt="2025-02-10T23:12:04.922" v="171" actId="20577"/>
          <ac:spMkLst>
            <pc:docMk/>
            <pc:sldMk cId="32022631" sldId="256"/>
            <ac:spMk id="3" creationId="{9E7CEED3-75E2-4EDC-9028-EEE9DA1495A5}"/>
          </ac:spMkLst>
        </pc:spChg>
      </pc:sldChg>
      <pc:sldChg chg="modSp mod">
        <pc:chgData name="Linda Skates" userId="d3f34efabf09287e" providerId="LiveId" clId="{A11B92B9-3E88-48CC-990A-0603D7636F45}" dt="2025-02-10T23:27:23.912" v="181" actId="1076"/>
        <pc:sldMkLst>
          <pc:docMk/>
          <pc:sldMk cId="969223720" sldId="258"/>
        </pc:sldMkLst>
        <pc:spChg chg="mod">
          <ac:chgData name="Linda Skates" userId="d3f34efabf09287e" providerId="LiveId" clId="{A11B92B9-3E88-48CC-990A-0603D7636F45}" dt="2025-02-10T23:27:23.912" v="181" actId="1076"/>
          <ac:spMkLst>
            <pc:docMk/>
            <pc:sldMk cId="969223720" sldId="258"/>
            <ac:spMk id="3" creationId="{2561FAD7-9F20-086A-A20F-243D1F542833}"/>
          </ac:spMkLst>
        </pc:spChg>
      </pc:sldChg>
      <pc:sldChg chg="modSp mod">
        <pc:chgData name="Linda Skates" userId="d3f34efabf09287e" providerId="LiveId" clId="{A11B92B9-3E88-48CC-990A-0603D7636F45}" dt="2025-02-10T23:26:24.207" v="174" actId="20577"/>
        <pc:sldMkLst>
          <pc:docMk/>
          <pc:sldMk cId="4140404469" sldId="260"/>
        </pc:sldMkLst>
        <pc:spChg chg="mod">
          <ac:chgData name="Linda Skates" userId="d3f34efabf09287e" providerId="LiveId" clId="{A11B92B9-3E88-48CC-990A-0603D7636F45}" dt="2025-02-10T23:26:24.207" v="174" actId="20577"/>
          <ac:spMkLst>
            <pc:docMk/>
            <pc:sldMk cId="4140404469" sldId="260"/>
            <ac:spMk id="5" creationId="{83A21560-FB48-BCD3-1839-4C4FAF5B58C9}"/>
          </ac:spMkLst>
        </pc:spChg>
      </pc:sldChg>
      <pc:sldChg chg="modSp mod">
        <pc:chgData name="Linda Skates" userId="d3f34efabf09287e" providerId="LiveId" clId="{A11B92B9-3E88-48CC-990A-0603D7636F45}" dt="2025-02-10T23:27:46.861" v="184" actId="1076"/>
        <pc:sldMkLst>
          <pc:docMk/>
          <pc:sldMk cId="1029295411" sldId="261"/>
        </pc:sldMkLst>
        <pc:spChg chg="mod">
          <ac:chgData name="Linda Skates" userId="d3f34efabf09287e" providerId="LiveId" clId="{A11B92B9-3E88-48CC-990A-0603D7636F45}" dt="2025-02-10T23:27:46.861" v="184" actId="1076"/>
          <ac:spMkLst>
            <pc:docMk/>
            <pc:sldMk cId="1029295411" sldId="261"/>
            <ac:spMk id="3" creationId="{7FFB8AD7-D258-E764-AC45-1642EA393876}"/>
          </ac:spMkLst>
        </pc:spChg>
      </pc:sldChg>
      <pc:sldChg chg="modSp mod">
        <pc:chgData name="Linda Skates" userId="d3f34efabf09287e" providerId="LiveId" clId="{A11B92B9-3E88-48CC-990A-0603D7636F45}" dt="2025-02-10T23:28:27.780" v="189" actId="2711"/>
        <pc:sldMkLst>
          <pc:docMk/>
          <pc:sldMk cId="29233156" sldId="262"/>
        </pc:sldMkLst>
        <pc:spChg chg="mod">
          <ac:chgData name="Linda Skates" userId="d3f34efabf09287e" providerId="LiveId" clId="{A11B92B9-3E88-48CC-990A-0603D7636F45}" dt="2025-02-10T23:28:27.780" v="189" actId="2711"/>
          <ac:spMkLst>
            <pc:docMk/>
            <pc:sldMk cId="29233156" sldId="262"/>
            <ac:spMk id="3" creationId="{7825D5A2-F2F9-3BDF-96EF-47377B9A43C0}"/>
          </ac:spMkLst>
        </pc:spChg>
      </pc:sldChg>
      <pc:sldChg chg="modSp mod">
        <pc:chgData name="Linda Skates" userId="d3f34efabf09287e" providerId="LiveId" clId="{A11B92B9-3E88-48CC-990A-0603D7636F45}" dt="2025-02-10T23:31:14.609" v="221" actId="2711"/>
        <pc:sldMkLst>
          <pc:docMk/>
          <pc:sldMk cId="1746770181" sldId="263"/>
        </pc:sldMkLst>
        <pc:spChg chg="mod">
          <ac:chgData name="Linda Skates" userId="d3f34efabf09287e" providerId="LiveId" clId="{A11B92B9-3E88-48CC-990A-0603D7636F45}" dt="2025-02-10T23:29:12.444" v="208" actId="1076"/>
          <ac:spMkLst>
            <pc:docMk/>
            <pc:sldMk cId="1746770181" sldId="263"/>
            <ac:spMk id="2" creationId="{7C00AA8E-5D12-4305-822F-D5F95DFB4A4E}"/>
          </ac:spMkLst>
        </pc:spChg>
        <pc:spChg chg="mod">
          <ac:chgData name="Linda Skates" userId="d3f34efabf09287e" providerId="LiveId" clId="{A11B92B9-3E88-48CC-990A-0603D7636F45}" dt="2025-02-10T23:31:14.609" v="221" actId="2711"/>
          <ac:spMkLst>
            <pc:docMk/>
            <pc:sldMk cId="1746770181" sldId="263"/>
            <ac:spMk id="3" creationId="{86DCE55F-F3CF-383A-37CD-4E4814A7D386}"/>
          </ac:spMkLst>
        </pc:spChg>
      </pc:sldChg>
      <pc:sldChg chg="modSp mod">
        <pc:chgData name="Linda Skates" userId="d3f34efabf09287e" providerId="LiveId" clId="{A11B92B9-3E88-48CC-990A-0603D7636F45}" dt="2025-02-10T23:30:12.692" v="216" actId="2711"/>
        <pc:sldMkLst>
          <pc:docMk/>
          <pc:sldMk cId="383005450" sldId="264"/>
        </pc:sldMkLst>
        <pc:spChg chg="mod">
          <ac:chgData name="Linda Skates" userId="d3f34efabf09287e" providerId="LiveId" clId="{A11B92B9-3E88-48CC-990A-0603D7636F45}" dt="2025-02-10T23:30:12.692" v="216" actId="2711"/>
          <ac:spMkLst>
            <pc:docMk/>
            <pc:sldMk cId="383005450" sldId="264"/>
            <ac:spMk id="3" creationId="{9B4451A1-849B-67CF-370A-5A48000CC934}"/>
          </ac:spMkLst>
        </pc:spChg>
      </pc:sldChg>
      <pc:sldChg chg="modSp mod">
        <pc:chgData name="Linda Skates" userId="d3f34efabf09287e" providerId="LiveId" clId="{A11B92B9-3E88-48CC-990A-0603D7636F45}" dt="2025-02-10T23:28:03.642" v="186" actId="255"/>
        <pc:sldMkLst>
          <pc:docMk/>
          <pc:sldMk cId="2635915908" sldId="265"/>
        </pc:sldMkLst>
        <pc:spChg chg="mod">
          <ac:chgData name="Linda Skates" userId="d3f34efabf09287e" providerId="LiveId" clId="{A11B92B9-3E88-48CC-990A-0603D7636F45}" dt="2025-02-10T23:28:03.642" v="186" actId="255"/>
          <ac:spMkLst>
            <pc:docMk/>
            <pc:sldMk cId="2635915908" sldId="265"/>
            <ac:spMk id="3" creationId="{3DD65CE9-EC6C-C487-51A8-80990A8EECD6}"/>
          </ac:spMkLst>
        </pc:spChg>
      </pc:sldChg>
      <pc:sldChg chg="modSp mod">
        <pc:chgData name="Linda Skates" userId="d3f34efabf09287e" providerId="LiveId" clId="{A11B92B9-3E88-48CC-990A-0603D7636F45}" dt="2025-02-10T23:30:22.402" v="217" actId="14100"/>
        <pc:sldMkLst>
          <pc:docMk/>
          <pc:sldMk cId="193443448" sldId="266"/>
        </pc:sldMkLst>
        <pc:spChg chg="mod">
          <ac:chgData name="Linda Skates" userId="d3f34efabf09287e" providerId="LiveId" clId="{A11B92B9-3E88-48CC-990A-0603D7636F45}" dt="2025-02-10T23:30:22.402" v="217" actId="14100"/>
          <ac:spMkLst>
            <pc:docMk/>
            <pc:sldMk cId="193443448" sldId="266"/>
            <ac:spMk id="3" creationId="{79AC0BC2-F1BF-FB90-A7F4-6FAF5671B35A}"/>
          </ac:spMkLst>
        </pc:spChg>
      </pc:sldChg>
      <pc:sldChg chg="modSp mod">
        <pc:chgData name="Linda Skates" userId="d3f34efabf09287e" providerId="LiveId" clId="{A11B92B9-3E88-48CC-990A-0603D7636F45}" dt="2025-02-10T23:30:31.139" v="218" actId="255"/>
        <pc:sldMkLst>
          <pc:docMk/>
          <pc:sldMk cId="1218405526" sldId="267"/>
        </pc:sldMkLst>
        <pc:spChg chg="mod">
          <ac:chgData name="Linda Skates" userId="d3f34efabf09287e" providerId="LiveId" clId="{A11B92B9-3E88-48CC-990A-0603D7636F45}" dt="2025-02-10T23:30:31.139" v="218" actId="255"/>
          <ac:spMkLst>
            <pc:docMk/>
            <pc:sldMk cId="1218405526" sldId="267"/>
            <ac:spMk id="3" creationId="{93D67677-2325-A0CB-57D8-C3CFF67B83AE}"/>
          </ac:spMkLst>
        </pc:spChg>
      </pc:sldChg>
      <pc:sldChg chg="modSp mod">
        <pc:chgData name="Linda Skates" userId="d3f34efabf09287e" providerId="LiveId" clId="{A11B92B9-3E88-48CC-990A-0603D7636F45}" dt="2025-02-10T23:27:11.535" v="179" actId="1076"/>
        <pc:sldMkLst>
          <pc:docMk/>
          <pc:sldMk cId="3346340019" sldId="347"/>
        </pc:sldMkLst>
        <pc:spChg chg="mod">
          <ac:chgData name="Linda Skates" userId="d3f34efabf09287e" providerId="LiveId" clId="{A11B92B9-3E88-48CC-990A-0603D7636F45}" dt="2025-02-10T23:27:11.535" v="179" actId="1076"/>
          <ac:spMkLst>
            <pc:docMk/>
            <pc:sldMk cId="3346340019" sldId="347"/>
            <ac:spMk id="6" creationId="{F1DA5994-FC74-D26E-0DB3-13C0D2E1C428}"/>
          </ac:spMkLst>
        </pc:spChg>
      </pc:sldChg>
      <pc:sldChg chg="modSp mod">
        <pc:chgData name="Linda Skates" userId="d3f34efabf09287e" providerId="LiveId" clId="{A11B92B9-3E88-48CC-990A-0603D7636F45}" dt="2025-02-10T23:26:12.711" v="172" actId="255"/>
        <pc:sldMkLst>
          <pc:docMk/>
          <pc:sldMk cId="3548987844" sldId="351"/>
        </pc:sldMkLst>
        <pc:spChg chg="mod">
          <ac:chgData name="Linda Skates" userId="d3f34efabf09287e" providerId="LiveId" clId="{A11B92B9-3E88-48CC-990A-0603D7636F45}" dt="2025-02-10T23:26:12.711" v="172" actId="255"/>
          <ac:spMkLst>
            <pc:docMk/>
            <pc:sldMk cId="3548987844" sldId="351"/>
            <ac:spMk id="3" creationId="{186CC734-9DBF-0184-74C5-144F4DA4C42F}"/>
          </ac:spMkLst>
        </pc:spChg>
      </pc:sldChg>
      <pc:sldChg chg="modSp mod">
        <pc:chgData name="Linda Skates" userId="d3f34efabf09287e" providerId="LiveId" clId="{A11B92B9-3E88-48CC-990A-0603D7636F45}" dt="2025-02-10T23:26:37.962" v="176" actId="1076"/>
        <pc:sldMkLst>
          <pc:docMk/>
          <pc:sldMk cId="2914081031" sldId="352"/>
        </pc:sldMkLst>
        <pc:spChg chg="mod">
          <ac:chgData name="Linda Skates" userId="d3f34efabf09287e" providerId="LiveId" clId="{A11B92B9-3E88-48CC-990A-0603D7636F45}" dt="2025-02-10T23:26:37.962" v="176" actId="1076"/>
          <ac:spMkLst>
            <pc:docMk/>
            <pc:sldMk cId="2914081031" sldId="352"/>
            <ac:spMk id="3" creationId="{30E73833-D883-7296-E41E-04DE869642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6C3BF-73F6-49CB-B807-2472478CB315}" type="datetimeFigureOut">
              <a:rPr lang="en-NZ" smtClean="0"/>
              <a:t>13/02/2025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F6012-EBCD-46FB-A5D1-BFF40BBB506C}" type="slidenum">
              <a:rPr lang="en-NZ" smtClean="0"/>
              <a:t>‹#›</a:t>
            </a:fld>
            <a:endParaRPr lang="en-NZ"/>
          </a:p>
        </p:txBody>
      </p:sp>
    </p:spTree>
    <p:extLst>
      <p:ext uri="{BB962C8B-B14F-4D97-AF65-F5344CB8AC3E}">
        <p14:creationId xmlns:p14="http://schemas.microsoft.com/office/powerpoint/2010/main" val="152444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E2016218-2EE2-E288-9E90-06337030F2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3583"/>
            <a:ext cx="12200481" cy="6354417"/>
          </a:xfrm>
          <a:prstGeom prst="rect">
            <a:avLst/>
          </a:prstGeom>
        </p:spPr>
      </p:pic>
      <p:sp>
        <p:nvSpPr>
          <p:cNvPr id="2" name="Title 1"/>
          <p:cNvSpPr>
            <a:spLocks noGrp="1"/>
          </p:cNvSpPr>
          <p:nvPr>
            <p:ph type="ctrTitle"/>
          </p:nvPr>
        </p:nvSpPr>
        <p:spPr>
          <a:xfrm>
            <a:off x="944880" y="2824880"/>
            <a:ext cx="10363200" cy="1980000"/>
          </a:xfrm>
        </p:spPr>
        <p:txBody>
          <a:bodyPr lIns="72000" anchor="b">
            <a:normAutofit/>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2519680" y="5200880"/>
            <a:ext cx="7330291" cy="1440000"/>
          </a:xfrm>
        </p:spPr>
        <p:txBody>
          <a:bodyPr>
            <a:normAutofit/>
          </a:bodyPr>
          <a:lstStyle>
            <a:lvl1pPr marL="0" indent="0" algn="ctr">
              <a:buNone/>
              <a:defRPr sz="200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7867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838200" y="2016000"/>
            <a:ext cx="10515600" cy="3639493"/>
          </a:xfrm>
        </p:spPr>
        <p:txBody>
          <a:bodyPr/>
          <a:lstStyle>
            <a:lvl1pPr>
              <a:defRPr sz="2400">
                <a:solidFill>
                  <a:srgbClr val="241F20"/>
                </a:solidFill>
              </a:defRPr>
            </a:lvl1pPr>
            <a:lvl2pPr>
              <a:defRPr sz="2400">
                <a:solidFill>
                  <a:srgbClr val="241F20"/>
                </a:solidFill>
              </a:defRPr>
            </a:lvl2pPr>
            <a:lvl3pPr>
              <a:defRPr sz="2000">
                <a:solidFill>
                  <a:srgbClr val="241F20"/>
                </a:solidFill>
              </a:defRPr>
            </a:lvl3pPr>
            <a:lvl4pPr>
              <a:defRPr sz="2000">
                <a:solidFill>
                  <a:srgbClr val="241F20"/>
                </a:solidFill>
              </a:defRPr>
            </a:lvl4pPr>
            <a:lvl5pPr>
              <a:defRPr sz="2000">
                <a:solidFill>
                  <a:srgbClr val="241F2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428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2D02B4B6-5614-0951-504C-8BD4C041FE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3583"/>
            <a:ext cx="12200481" cy="6354417"/>
          </a:xfrm>
          <a:prstGeom prst="rect">
            <a:avLst/>
          </a:prstGeom>
        </p:spPr>
      </p:pic>
      <p:sp>
        <p:nvSpPr>
          <p:cNvPr id="2" name="Title 1"/>
          <p:cNvSpPr>
            <a:spLocks noGrp="1"/>
          </p:cNvSpPr>
          <p:nvPr>
            <p:ph type="title" hasCustomPrompt="1"/>
          </p:nvPr>
        </p:nvSpPr>
        <p:spPr>
          <a:xfrm>
            <a:off x="838200" y="3429000"/>
            <a:ext cx="10515600" cy="2254313"/>
          </a:xfrm>
        </p:spPr>
        <p:txBody>
          <a:bodyPr>
            <a:noAutofit/>
          </a:bodyPr>
          <a:lstStyle>
            <a:lvl1pPr algn="ctr">
              <a:defRPr sz="4400">
                <a:solidFill>
                  <a:schemeClr val="bg1"/>
                </a:solidFill>
              </a:defRPr>
            </a:lvl1pPr>
          </a:lstStyle>
          <a:p>
            <a:r>
              <a:rPr lang="en-US" dirty="0"/>
              <a:t>Click to edit Master section style</a:t>
            </a:r>
          </a:p>
        </p:txBody>
      </p:sp>
    </p:spTree>
    <p:extLst>
      <p:ext uri="{BB962C8B-B14F-4D97-AF65-F5344CB8AC3E}">
        <p14:creationId xmlns:p14="http://schemas.microsoft.com/office/powerpoint/2010/main" val="362593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199" y="2016000"/>
            <a:ext cx="4992233" cy="3960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1566" y="2016000"/>
            <a:ext cx="4992233"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21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 full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7410D2-5235-4817-A362-AA953FECB3DF}"/>
              </a:ext>
            </a:extLst>
          </p:cNvPr>
          <p:cNvSpPr>
            <a:spLocks noGrp="1"/>
          </p:cNvSpPr>
          <p:nvPr>
            <p:ph type="pic" sz="quarter" idx="10" hasCustomPrompt="1"/>
          </p:nvPr>
        </p:nvSpPr>
        <p:spPr>
          <a:xfrm>
            <a:off x="0" y="0"/>
            <a:ext cx="12192000" cy="5760000"/>
          </a:xfrm>
        </p:spPr>
        <p:txBody>
          <a:bodyPr/>
          <a:lstStyle>
            <a:lvl1pPr marL="0" indent="0">
              <a:buFontTx/>
              <a:buNone/>
              <a:defRPr/>
            </a:lvl1pPr>
          </a:lstStyle>
          <a:p>
            <a:r>
              <a:rPr lang="en-US" dirty="0"/>
              <a:t>Click add picture</a:t>
            </a:r>
          </a:p>
        </p:txBody>
      </p:sp>
    </p:spTree>
    <p:extLst>
      <p:ext uri="{BB962C8B-B14F-4D97-AF65-F5344CB8AC3E}">
        <p14:creationId xmlns:p14="http://schemas.microsoft.com/office/powerpoint/2010/main" val="95782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 half page">
    <p:spTree>
      <p:nvGrpSpPr>
        <p:cNvPr id="1" name=""/>
        <p:cNvGrpSpPr/>
        <p:nvPr/>
      </p:nvGrpSpPr>
      <p:grpSpPr>
        <a:xfrm>
          <a:off x="0" y="0"/>
          <a:ext cx="0" cy="0"/>
          <a:chOff x="0" y="0"/>
          <a:chExt cx="0" cy="0"/>
        </a:xfrm>
      </p:grpSpPr>
      <p:sp>
        <p:nvSpPr>
          <p:cNvPr id="2" name="Title 1"/>
          <p:cNvSpPr>
            <a:spLocks noGrp="1"/>
          </p:cNvSpPr>
          <p:nvPr>
            <p:ph type="title"/>
          </p:nvPr>
        </p:nvSpPr>
        <p:spPr>
          <a:xfrm>
            <a:off x="839788" y="864000"/>
            <a:ext cx="4664720"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6687493" y="0"/>
            <a:ext cx="5504507"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add picture</a:t>
            </a:r>
          </a:p>
        </p:txBody>
      </p:sp>
      <p:sp>
        <p:nvSpPr>
          <p:cNvPr id="4" name="Text Placeholder 3"/>
          <p:cNvSpPr>
            <a:spLocks noGrp="1"/>
          </p:cNvSpPr>
          <p:nvPr>
            <p:ph type="body" sz="half" idx="2"/>
          </p:nvPr>
        </p:nvSpPr>
        <p:spPr>
          <a:xfrm>
            <a:off x="839787" y="2700000"/>
            <a:ext cx="4664719" cy="31348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208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92000"/>
            <a:ext cx="10515600" cy="93600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838200" y="2016001"/>
            <a:ext cx="10515600" cy="36666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A65BCC47-0AB5-C035-1C4B-AD39435746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41" y="5958016"/>
            <a:ext cx="12274827" cy="919862"/>
          </a:xfrm>
          <a:prstGeom prst="rect">
            <a:avLst/>
          </a:prstGeom>
        </p:spPr>
      </p:pic>
    </p:spTree>
    <p:extLst>
      <p:ext uri="{BB962C8B-B14F-4D97-AF65-F5344CB8AC3E}">
        <p14:creationId xmlns:p14="http://schemas.microsoft.com/office/powerpoint/2010/main" val="257707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4" r:id="rId4"/>
    <p:sldLayoutId id="2147483667" r:id="rId5"/>
    <p:sldLayoutId id="2147483669" r:id="rId6"/>
  </p:sldLayoutIdLst>
  <p:txStyles>
    <p:titleStyle>
      <a:lvl1pPr algn="l" defTabSz="914400" rtl="0" eaLnBrk="1" latinLnBrk="0" hangingPunct="1">
        <a:lnSpc>
          <a:spcPct val="10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41F2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1F2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1F2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1F2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1F2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ursingcouncil.org.nz/Public/NCNZ/nursing-section/Continuing_Competence.aspx?hkey=6542ac27-9b56-4e89-b7ae-db445c5cb952" TargetMode="External"/><Relationship Id="rId2" Type="http://schemas.openxmlformats.org/officeDocument/2006/relationships/hyperlink" Target="https://www.nursingcouncil.org.nz/Public/Nursing/Scopes_of_practice/Enrolled_nurse/NCNZ/nursing-section/Enrolled_nurs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EC16-8D89-4E72-874B-55D610E0ECAC}"/>
              </a:ext>
            </a:extLst>
          </p:cNvPr>
          <p:cNvSpPr>
            <a:spLocks noGrp="1"/>
          </p:cNvSpPr>
          <p:nvPr>
            <p:ph type="ctrTitle"/>
          </p:nvPr>
        </p:nvSpPr>
        <p:spPr>
          <a:xfrm>
            <a:off x="944880" y="2986445"/>
            <a:ext cx="10363200" cy="1980000"/>
          </a:xfrm>
        </p:spPr>
        <p:txBody>
          <a:bodyPr>
            <a:normAutofit fontScale="90000"/>
          </a:bodyPr>
          <a:lstStyle/>
          <a:p>
            <a:pPr algn="ctr"/>
            <a:r>
              <a:rPr lang="en-US" sz="4400" dirty="0"/>
              <a:t>Scope of practice and standards of competence for enrolled nurses 2025</a:t>
            </a:r>
            <a:endParaRPr lang="en-NZ" sz="4400" b="1" dirty="0">
              <a:latin typeface="Merriweather Black" pitchFamily="2" charset="77"/>
            </a:endParaRPr>
          </a:p>
        </p:txBody>
      </p:sp>
      <p:sp>
        <p:nvSpPr>
          <p:cNvPr id="3" name="Subtitle 2">
            <a:extLst>
              <a:ext uri="{FF2B5EF4-FFF2-40B4-BE49-F238E27FC236}">
                <a16:creationId xmlns:a16="http://schemas.microsoft.com/office/drawing/2014/main" id="{9E7CEED3-75E2-4EDC-9028-EEE9DA1495A5}"/>
              </a:ext>
            </a:extLst>
          </p:cNvPr>
          <p:cNvSpPr>
            <a:spLocks noGrp="1"/>
          </p:cNvSpPr>
          <p:nvPr>
            <p:ph type="subTitle" idx="1"/>
          </p:nvPr>
        </p:nvSpPr>
        <p:spPr>
          <a:xfrm>
            <a:off x="721360" y="5099280"/>
            <a:ext cx="10657840" cy="1440000"/>
          </a:xfrm>
        </p:spPr>
        <p:txBody>
          <a:bodyPr>
            <a:normAutofit/>
          </a:bodyPr>
          <a:lstStyle/>
          <a:p>
            <a:pPr algn="ctr"/>
            <a:endParaRPr lang="en-US" sz="2800" dirty="0"/>
          </a:p>
          <a:p>
            <a:pPr algn="ctr"/>
            <a:r>
              <a:rPr lang="en-US" sz="2800" cap="none" dirty="0"/>
              <a:t>Information for nurses </a:t>
            </a:r>
          </a:p>
          <a:p>
            <a:pPr algn="ctr"/>
            <a:r>
              <a:rPr lang="en-US" sz="1800" cap="none"/>
              <a:t>February </a:t>
            </a:r>
            <a:r>
              <a:rPr lang="en-US" sz="1800" dirty="0"/>
              <a:t>2025</a:t>
            </a:r>
            <a:endParaRPr lang="en-NZ" sz="1800" cap="none"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02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C602-878E-BADA-E16A-DBA944F1ACBB}"/>
              </a:ext>
            </a:extLst>
          </p:cNvPr>
          <p:cNvSpPr>
            <a:spLocks noGrp="1"/>
          </p:cNvSpPr>
          <p:nvPr>
            <p:ph type="title"/>
          </p:nvPr>
        </p:nvSpPr>
        <p:spPr>
          <a:xfrm>
            <a:off x="838199" y="599119"/>
            <a:ext cx="10863263" cy="936000"/>
          </a:xfrm>
        </p:spPr>
        <p:txBody>
          <a:bodyPr>
            <a:normAutofit/>
          </a:bodyPr>
          <a:lstStyle/>
          <a:p>
            <a:r>
              <a:rPr lang="en-NZ" sz="4400" b="1" dirty="0">
                <a:solidFill>
                  <a:srgbClr val="0070C0"/>
                </a:solidFill>
              </a:rPr>
              <a:t>Pou one and two in everyday practice</a:t>
            </a:r>
          </a:p>
        </p:txBody>
      </p:sp>
      <p:sp>
        <p:nvSpPr>
          <p:cNvPr id="3" name="Content Placeholder 2">
            <a:extLst>
              <a:ext uri="{FF2B5EF4-FFF2-40B4-BE49-F238E27FC236}">
                <a16:creationId xmlns:a16="http://schemas.microsoft.com/office/drawing/2014/main" id="{7825D5A2-F2F9-3BDF-96EF-47377B9A43C0}"/>
              </a:ext>
            </a:extLst>
          </p:cNvPr>
          <p:cNvSpPr>
            <a:spLocks noGrp="1"/>
          </p:cNvSpPr>
          <p:nvPr>
            <p:ph idx="1"/>
          </p:nvPr>
        </p:nvSpPr>
        <p:spPr>
          <a:xfrm>
            <a:off x="838200" y="1694372"/>
            <a:ext cx="10515600" cy="3639493"/>
          </a:xfrm>
        </p:spPr>
        <p:txBody>
          <a:bodyPr>
            <a:noAutofit/>
          </a:bodyPr>
          <a:lstStyle/>
          <a:p>
            <a:pPr marL="0" indent="0">
              <a:lnSpc>
                <a:spcPct val="115000"/>
              </a:lnSpc>
              <a:buNone/>
            </a:pPr>
            <a:r>
              <a:rPr lang="en-US" sz="1800" b="1" dirty="0">
                <a:solidFill>
                  <a:srgbClr val="002060"/>
                </a:solidFill>
                <a:effectLst/>
                <a:latin typeface="Open Sans "/>
                <a:ea typeface="Helvetica" panose="020B0604020202020204" pitchFamily="34" charset="0"/>
                <a:cs typeface="Open Sans" panose="020B0606030504020204" pitchFamily="34" charset="0"/>
              </a:rPr>
              <a:t>Pou one:  Māori health</a:t>
            </a:r>
            <a:endParaRPr lang="en-NZ" sz="1800" dirty="0">
              <a:solidFill>
                <a:srgbClr val="002060"/>
              </a:solidFill>
              <a:effectLst/>
              <a:latin typeface="Open Sans "/>
              <a:ea typeface="Book Antiqua" panose="02040602050305030304" pitchFamily="18" charset="0"/>
              <a:cs typeface="Times New Roman" panose="02020603050405020304" pitchFamily="18" charset="0"/>
            </a:endParaRPr>
          </a:p>
          <a:p>
            <a:pPr marL="0" indent="0">
              <a:lnSpc>
                <a:spcPct val="115000"/>
              </a:lnSpc>
              <a:spcBef>
                <a:spcPts val="0"/>
              </a:spcBef>
              <a:spcAft>
                <a:spcPts val="400"/>
              </a:spcAft>
              <a:buNone/>
            </a:pPr>
            <a:r>
              <a:rPr lang="en-NZ" sz="1800" dirty="0">
                <a:solidFill>
                  <a:srgbClr val="002060"/>
                </a:solidFill>
                <a:effectLst/>
                <a:latin typeface="Open Sans "/>
                <a:ea typeface="Times New Roman" panose="02020603050405020304" pitchFamily="18" charset="0"/>
                <a:cs typeface="Open Sans" panose="020B0606030504020204" pitchFamily="34" charset="0"/>
              </a:rPr>
              <a:t>Reflecting a commitment to Māori health, enrolled nurses must support, respect and protect Māori rights while advocating for equitable and positive health outcomes. Nurses are also required to demonstrate kawa </a:t>
            </a:r>
            <a:r>
              <a:rPr lang="en-NZ" sz="1800" dirty="0" err="1">
                <a:solidFill>
                  <a:srgbClr val="002060"/>
                </a:solidFill>
                <a:effectLst/>
                <a:latin typeface="Open Sans "/>
                <a:ea typeface="Times New Roman" panose="02020603050405020304" pitchFamily="18" charset="0"/>
                <a:cs typeface="Open Sans" panose="020B0606030504020204" pitchFamily="34" charset="0"/>
              </a:rPr>
              <a:t>whakaruruhau</a:t>
            </a:r>
            <a:r>
              <a:rPr lang="en-NZ" sz="1800" dirty="0">
                <a:solidFill>
                  <a:srgbClr val="002060"/>
                </a:solidFill>
                <a:effectLst/>
                <a:latin typeface="Open Sans "/>
                <a:ea typeface="Times New Roman" panose="02020603050405020304" pitchFamily="18" charset="0"/>
                <a:cs typeface="Open Sans" panose="020B0606030504020204" pitchFamily="34" charset="0"/>
              </a:rPr>
              <a:t> by addressing power imbalances and working collaboratively with Māori. </a:t>
            </a:r>
            <a:endParaRPr lang="en-NZ" sz="1800" dirty="0">
              <a:solidFill>
                <a:srgbClr val="002060"/>
              </a:solidFill>
              <a:effectLst/>
              <a:latin typeface="Open Sans "/>
              <a:ea typeface="Book Antiqua" panose="02040602050305030304" pitchFamily="18" charset="0"/>
              <a:cs typeface="Times New Roman" panose="02020603050405020304" pitchFamily="18" charset="0"/>
            </a:endParaRPr>
          </a:p>
          <a:p>
            <a:pPr marL="0" indent="0">
              <a:lnSpc>
                <a:spcPct val="115000"/>
              </a:lnSpc>
              <a:buNone/>
            </a:pPr>
            <a:r>
              <a:rPr lang="en-US" sz="1800" b="1" dirty="0">
                <a:solidFill>
                  <a:srgbClr val="002060"/>
                </a:solidFill>
                <a:effectLst/>
                <a:latin typeface="Open Sans "/>
                <a:ea typeface="Helvetica" panose="020B0604020202020204" pitchFamily="34" charset="0"/>
                <a:cs typeface="Open Sans" panose="020B0606030504020204" pitchFamily="34" charset="0"/>
              </a:rPr>
              <a:t>Pou two: Cultural safety</a:t>
            </a:r>
            <a:endParaRPr lang="en-NZ" sz="1800" dirty="0">
              <a:solidFill>
                <a:srgbClr val="002060"/>
              </a:solidFill>
              <a:effectLst/>
              <a:latin typeface="Open Sans "/>
              <a:ea typeface="Book Antiqua" panose="02040602050305030304" pitchFamily="18" charset="0"/>
              <a:cs typeface="Times New Roman" panose="02020603050405020304" pitchFamily="18" charset="0"/>
            </a:endParaRPr>
          </a:p>
          <a:p>
            <a:pPr marL="0" indent="0">
              <a:lnSpc>
                <a:spcPct val="115000"/>
              </a:lnSpc>
              <a:spcBef>
                <a:spcPts val="0"/>
              </a:spcBef>
              <a:spcAft>
                <a:spcPts val="400"/>
              </a:spcAft>
              <a:buNone/>
            </a:pPr>
            <a:r>
              <a:rPr lang="en-US" sz="1800" dirty="0">
                <a:solidFill>
                  <a:srgbClr val="002060"/>
                </a:solidFill>
                <a:effectLst/>
                <a:latin typeface="Open Sans "/>
                <a:ea typeface="Book Antiqua" panose="02040602050305030304" pitchFamily="18" charset="0"/>
                <a:cs typeface="Open Sans" panose="020B0606030504020204" pitchFamily="34" charset="0"/>
              </a:rPr>
              <a:t>Cultural safety in nursing practice ensures enrolled nurses provide culturally safe care that is inclusive, responsive and equitable. This requires nurses to reflect on their practice and understand their cultural identity and the power imbalances between the nurse and the recipient of care. </a:t>
            </a:r>
            <a:endParaRPr lang="en-NZ" sz="1800" dirty="0">
              <a:solidFill>
                <a:srgbClr val="002060"/>
              </a:solidFill>
              <a:effectLst/>
              <a:latin typeface="Open Sans "/>
              <a:ea typeface="Book Antiqua" panose="02040602050305030304" pitchFamily="18" charset="0"/>
              <a:cs typeface="Times New Roman" panose="02020603050405020304" pitchFamily="18" charset="0"/>
            </a:endParaRPr>
          </a:p>
          <a:p>
            <a:pPr marL="0" indent="0">
              <a:lnSpc>
                <a:spcPct val="115000"/>
              </a:lnSpc>
              <a:spcBef>
                <a:spcPts val="0"/>
              </a:spcBef>
              <a:spcAft>
                <a:spcPts val="400"/>
              </a:spcAft>
              <a:buNone/>
            </a:pPr>
            <a:endParaRPr lang="en-NZ" sz="2000" b="0" i="0" u="none" strike="noStrike" dirty="0">
              <a:solidFill>
                <a:srgbClr val="484848"/>
              </a:solidFill>
              <a:effectLst/>
            </a:endParaRPr>
          </a:p>
        </p:txBody>
      </p:sp>
    </p:spTree>
    <p:extLst>
      <p:ext uri="{BB962C8B-B14F-4D97-AF65-F5344CB8AC3E}">
        <p14:creationId xmlns:p14="http://schemas.microsoft.com/office/powerpoint/2010/main" val="2923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AA8E-5D12-4305-822F-D5F95DFB4A4E}"/>
              </a:ext>
            </a:extLst>
          </p:cNvPr>
          <p:cNvSpPr>
            <a:spLocks noGrp="1"/>
          </p:cNvSpPr>
          <p:nvPr>
            <p:ph type="title"/>
          </p:nvPr>
        </p:nvSpPr>
        <p:spPr>
          <a:xfrm>
            <a:off x="856593" y="358603"/>
            <a:ext cx="10515600" cy="936000"/>
          </a:xfrm>
        </p:spPr>
        <p:txBody>
          <a:bodyPr>
            <a:normAutofit/>
          </a:bodyPr>
          <a:lstStyle/>
          <a:p>
            <a:pPr>
              <a:lnSpc>
                <a:spcPct val="90000"/>
              </a:lnSpc>
            </a:pPr>
            <a:r>
              <a:rPr lang="en-NZ" sz="4400" b="1" dirty="0">
                <a:solidFill>
                  <a:srgbClr val="0070C0"/>
                </a:solidFill>
              </a:rPr>
              <a:t>Pou three, four and five</a:t>
            </a:r>
          </a:p>
        </p:txBody>
      </p:sp>
      <p:sp>
        <p:nvSpPr>
          <p:cNvPr id="3" name="Content Placeholder 2">
            <a:extLst>
              <a:ext uri="{FF2B5EF4-FFF2-40B4-BE49-F238E27FC236}">
                <a16:creationId xmlns:a16="http://schemas.microsoft.com/office/drawing/2014/main" id="{86DCE55F-F3CF-383A-37CD-4E4814A7D386}"/>
              </a:ext>
            </a:extLst>
          </p:cNvPr>
          <p:cNvSpPr>
            <a:spLocks noGrp="1"/>
          </p:cNvSpPr>
          <p:nvPr>
            <p:ph idx="1"/>
          </p:nvPr>
        </p:nvSpPr>
        <p:spPr>
          <a:xfrm>
            <a:off x="893379" y="1294603"/>
            <a:ext cx="10825480" cy="4648997"/>
          </a:xfrm>
        </p:spPr>
        <p:txBody>
          <a:bodyPr>
            <a:noAutofit/>
          </a:bodyPr>
          <a:lstStyle/>
          <a:p>
            <a:pPr marL="0" indent="0">
              <a:lnSpc>
                <a:spcPct val="100000"/>
              </a:lnSpc>
              <a:spcBef>
                <a:spcPts val="0"/>
              </a:spcBef>
              <a:spcAft>
                <a:spcPts val="400"/>
              </a:spcAft>
              <a:buNone/>
            </a:pPr>
            <a:r>
              <a:rPr lang="en-US" sz="1800" b="1" dirty="0">
                <a:solidFill>
                  <a:srgbClr val="002060"/>
                </a:solidFill>
                <a:latin typeface="Open Sans "/>
                <a:ea typeface="HGSMinchoE" panose="02020800000000000000" pitchFamily="18" charset="-128"/>
                <a:cs typeface="Open Sans" panose="020B0606030504020204" pitchFamily="34" charset="0"/>
              </a:rPr>
              <a:t>Pou three: W</a:t>
            </a:r>
            <a:r>
              <a:rPr lang="en-US" sz="1800" b="1" dirty="0">
                <a:solidFill>
                  <a:srgbClr val="002060"/>
                </a:solidFill>
                <a:effectLst/>
                <a:latin typeface="Open Sans "/>
                <a:ea typeface="Book Antiqua" panose="02040602050305030304" pitchFamily="18" charset="0"/>
                <a:cs typeface="Times New Roman" panose="02020603050405020304" pitchFamily="18" charset="0"/>
              </a:rPr>
              <a:t>hanaungatanga, </a:t>
            </a:r>
            <a:r>
              <a:rPr lang="en-US" sz="1800" b="1" dirty="0">
                <a:solidFill>
                  <a:srgbClr val="002060"/>
                </a:solidFill>
                <a:effectLst/>
                <a:latin typeface="Open Sans "/>
                <a:ea typeface="ヒラギノ角ゴ Pro W3"/>
              </a:rPr>
              <a:t>partnership and communication</a:t>
            </a:r>
          </a:p>
          <a:p>
            <a:pPr marL="0" indent="0">
              <a:lnSpc>
                <a:spcPct val="100000"/>
              </a:lnSpc>
              <a:spcBef>
                <a:spcPts val="0"/>
              </a:spcBef>
              <a:spcAft>
                <a:spcPts val="1200"/>
              </a:spcAft>
              <a:buNone/>
            </a:pPr>
            <a:r>
              <a:rPr lang="en-US" sz="1800" dirty="0">
                <a:solidFill>
                  <a:srgbClr val="002060"/>
                </a:solidFill>
                <a:effectLst/>
                <a:latin typeface="Open Sans "/>
                <a:ea typeface="Book Antiqua" panose="02040602050305030304" pitchFamily="18" charset="0"/>
                <a:cs typeface="Times New Roman" panose="02020603050405020304" pitchFamily="18" charset="0"/>
              </a:rPr>
              <a:t>A commitment to whanaungatanga, </a:t>
            </a:r>
            <a:r>
              <a:rPr lang="en-US" sz="1800" dirty="0">
                <a:solidFill>
                  <a:srgbClr val="002060"/>
                </a:solidFill>
                <a:effectLst/>
                <a:latin typeface="Open Sans "/>
                <a:ea typeface="Book Antiqua" panose="02040602050305030304" pitchFamily="18" charset="0"/>
                <a:cs typeface="Open Sans" panose="020B0606030504020204" pitchFamily="34" charset="0"/>
              </a:rPr>
              <a:t>partnership and communication requires enrolled nurses to work in partnership, using a range of communication techniques, to work effectively with individuals, whānau, communities and the interprofessional healthcare team.</a:t>
            </a:r>
          </a:p>
          <a:p>
            <a:pPr marL="0" indent="0">
              <a:lnSpc>
                <a:spcPct val="100000"/>
              </a:lnSpc>
              <a:spcBef>
                <a:spcPts val="0"/>
              </a:spcBef>
              <a:spcAft>
                <a:spcPts val="400"/>
              </a:spcAft>
              <a:buNone/>
            </a:pPr>
            <a:r>
              <a:rPr lang="en-US" sz="1800" b="1" dirty="0">
                <a:solidFill>
                  <a:srgbClr val="002060"/>
                </a:solidFill>
                <a:effectLst/>
                <a:latin typeface="Open Sans "/>
                <a:ea typeface="HGSMinchoE" panose="02020800000000000000" pitchFamily="18" charset="-128"/>
                <a:cs typeface="Open Sans" panose="020B0606030504020204" pitchFamily="34" charset="0"/>
              </a:rPr>
              <a:t>Pou four: </a:t>
            </a:r>
            <a:r>
              <a:rPr lang="en-US" sz="1800" b="1" dirty="0" err="1">
                <a:solidFill>
                  <a:srgbClr val="002060"/>
                </a:solidFill>
                <a:effectLst/>
                <a:latin typeface="Open Sans "/>
                <a:ea typeface="HGSMinchoE" panose="02020800000000000000" pitchFamily="18" charset="-128"/>
                <a:cs typeface="Open Sans" panose="020B0606030504020204" pitchFamily="34" charset="0"/>
              </a:rPr>
              <a:t>Pūkengatanga</a:t>
            </a:r>
            <a:r>
              <a:rPr lang="en-US" sz="1800" b="1" dirty="0">
                <a:solidFill>
                  <a:srgbClr val="002060"/>
                </a:solidFill>
                <a:effectLst/>
                <a:latin typeface="Open Sans "/>
                <a:ea typeface="HGSMinchoE" panose="02020800000000000000" pitchFamily="18" charset="-128"/>
                <a:cs typeface="Open Sans" panose="020B0606030504020204" pitchFamily="34" charset="0"/>
              </a:rPr>
              <a:t> </a:t>
            </a:r>
            <a:r>
              <a:rPr lang="en-US" sz="1800" b="1" dirty="0">
                <a:solidFill>
                  <a:srgbClr val="002060"/>
                </a:solidFill>
                <a:effectLst/>
                <a:latin typeface="Open Sans "/>
                <a:ea typeface="HGSMinchoE" panose="02020800000000000000" pitchFamily="18" charset="-128"/>
                <a:cs typeface="Times New Roman" panose="02020603050405020304" pitchFamily="18" charset="0"/>
              </a:rPr>
              <a:t>and </a:t>
            </a:r>
            <a:r>
              <a:rPr lang="en-US" sz="1800" b="1" dirty="0">
                <a:solidFill>
                  <a:srgbClr val="002060"/>
                </a:solidFill>
                <a:effectLst/>
                <a:latin typeface="Open Sans "/>
                <a:ea typeface="HGSMinchoE" panose="02020800000000000000" pitchFamily="18" charset="-128"/>
                <a:cs typeface="Open Sans" panose="020B0606030504020204" pitchFamily="34" charset="0"/>
              </a:rPr>
              <a:t>knowledge-informed practice</a:t>
            </a:r>
            <a:r>
              <a:rPr lang="en-US" sz="1800" dirty="0">
                <a:solidFill>
                  <a:srgbClr val="002060"/>
                </a:solidFill>
                <a:effectLst/>
                <a:latin typeface="Open Sans "/>
                <a:ea typeface="HGSMinchoE" panose="02020800000000000000" pitchFamily="18" charset="-128"/>
                <a:cs typeface="Open Sans" panose="020B0606030504020204" pitchFamily="34" charset="0"/>
              </a:rPr>
              <a:t> </a:t>
            </a:r>
          </a:p>
          <a:p>
            <a:pPr marL="0" indent="0">
              <a:lnSpc>
                <a:spcPct val="100000"/>
              </a:lnSpc>
              <a:spcBef>
                <a:spcPts val="0"/>
              </a:spcBef>
              <a:spcAft>
                <a:spcPts val="1200"/>
              </a:spcAft>
              <a:buNone/>
            </a:pPr>
            <a:r>
              <a:rPr lang="en-US" sz="1800" dirty="0" err="1">
                <a:solidFill>
                  <a:srgbClr val="002060"/>
                </a:solidFill>
                <a:effectLst/>
                <a:latin typeface="Open Sans "/>
                <a:ea typeface="Book Antiqua" panose="02040602050305030304" pitchFamily="18" charset="0"/>
                <a:cs typeface="Times New Roman" panose="02020603050405020304" pitchFamily="18" charset="0"/>
              </a:rPr>
              <a:t>Pūkengatanga</a:t>
            </a:r>
            <a:r>
              <a:rPr lang="en-US" sz="1800" dirty="0">
                <a:solidFill>
                  <a:srgbClr val="002060"/>
                </a:solidFill>
                <a:effectLst/>
                <a:latin typeface="Open Sans "/>
                <a:ea typeface="Book Antiqua" panose="02040602050305030304" pitchFamily="18" charset="0"/>
                <a:cs typeface="Times New Roman" panose="02020603050405020304" pitchFamily="18" charset="0"/>
              </a:rPr>
              <a:t> </a:t>
            </a:r>
            <a:r>
              <a:rPr lang="en-US" sz="1800" dirty="0">
                <a:solidFill>
                  <a:srgbClr val="002060"/>
                </a:solidFill>
                <a:effectLst/>
                <a:latin typeface="Open Sans "/>
                <a:ea typeface="ヒラギノ角ゴ Pro W3"/>
                <a:cs typeface="Open Sans" panose="020B0606030504020204" pitchFamily="34" charset="0"/>
              </a:rPr>
              <a:t>and knowledge-informed practice requires enrolled nurses to use clinical knowledge and expertise to undertake a nursing assessment, inform clinical decision-making and provide safe care to individuals, whānau and communities.</a:t>
            </a:r>
            <a:r>
              <a:rPr lang="en-US" sz="1800" dirty="0">
                <a:solidFill>
                  <a:srgbClr val="002060"/>
                </a:solidFill>
                <a:effectLst/>
                <a:latin typeface="Open Sans "/>
                <a:ea typeface="Book Antiqua" panose="02040602050305030304" pitchFamily="18" charset="0"/>
                <a:cs typeface="Open Sans" panose="020B0606030504020204" pitchFamily="34" charset="0"/>
              </a:rPr>
              <a:t> Enrolled nurses integrate clinical and cultural expertise and acknowledge people’s unique and diverse values and circumstances</a:t>
            </a:r>
            <a:r>
              <a:rPr lang="en-US" sz="1800" dirty="0">
                <a:solidFill>
                  <a:srgbClr val="241F20"/>
                </a:solidFill>
                <a:effectLst/>
                <a:latin typeface="Open Sans "/>
                <a:ea typeface="Book Antiqua" panose="02040602050305030304" pitchFamily="18" charset="0"/>
                <a:cs typeface="Open Sans" panose="020B0606030504020204" pitchFamily="34" charset="0"/>
              </a:rPr>
              <a:t>. </a:t>
            </a:r>
            <a:endParaRPr lang="en-NZ" sz="1800" dirty="0">
              <a:solidFill>
                <a:srgbClr val="002060"/>
              </a:solidFill>
              <a:effectLst/>
              <a:latin typeface="Open Sans "/>
              <a:ea typeface="HGSMinchoE" panose="02020800000000000000" pitchFamily="18" charset="-128"/>
              <a:cs typeface="Times New Roman" panose="02020603050405020304" pitchFamily="18" charset="0"/>
            </a:endParaRPr>
          </a:p>
          <a:p>
            <a:pPr marL="0" indent="0">
              <a:lnSpc>
                <a:spcPct val="100000"/>
              </a:lnSpc>
              <a:spcBef>
                <a:spcPts val="0"/>
              </a:spcBef>
              <a:spcAft>
                <a:spcPts val="400"/>
              </a:spcAft>
              <a:buNone/>
            </a:pPr>
            <a:r>
              <a:rPr lang="en-US" sz="1800" b="1" dirty="0">
                <a:solidFill>
                  <a:srgbClr val="002060"/>
                </a:solidFill>
                <a:effectLst/>
                <a:latin typeface="Open Sans "/>
                <a:ea typeface="HGSMinchoE" panose="02020800000000000000" pitchFamily="18" charset="-128"/>
                <a:cs typeface="Open Sans" panose="020B0606030504020204" pitchFamily="34" charset="0"/>
              </a:rPr>
              <a:t>Pou </a:t>
            </a:r>
            <a:r>
              <a:rPr lang="en-US" sz="1800" b="1" dirty="0">
                <a:solidFill>
                  <a:srgbClr val="002060"/>
                </a:solidFill>
                <a:latin typeface="Open Sans "/>
                <a:ea typeface="HGSMinchoE" panose="02020800000000000000" pitchFamily="18" charset="-128"/>
                <a:cs typeface="Open Sans" panose="020B0606030504020204" pitchFamily="34" charset="0"/>
              </a:rPr>
              <a:t>five</a:t>
            </a:r>
            <a:r>
              <a:rPr lang="en-US" sz="1800" b="1" dirty="0">
                <a:solidFill>
                  <a:srgbClr val="002060"/>
                </a:solidFill>
                <a:effectLst/>
                <a:latin typeface="Open Sans "/>
                <a:ea typeface="HGSMinchoE" panose="02020800000000000000" pitchFamily="18" charset="-128"/>
                <a:cs typeface="Open Sans" panose="020B0606030504020204" pitchFamily="34" charset="0"/>
              </a:rPr>
              <a:t>: </a:t>
            </a:r>
            <a:r>
              <a:rPr lang="en-US" sz="1800" b="1" dirty="0">
                <a:solidFill>
                  <a:srgbClr val="002060"/>
                </a:solidFill>
                <a:effectLst/>
                <a:latin typeface="Open Sans "/>
                <a:ea typeface="HGSMinchoE" panose="02020800000000000000" pitchFamily="18" charset="-128"/>
                <a:cs typeface="Times New Roman" panose="02020603050405020304" pitchFamily="18" charset="0"/>
              </a:rPr>
              <a:t>Mana </a:t>
            </a:r>
            <a:r>
              <a:rPr lang="en-US" sz="1800" b="1" dirty="0" err="1">
                <a:solidFill>
                  <a:srgbClr val="002060"/>
                </a:solidFill>
                <a:effectLst/>
                <a:latin typeface="Open Sans "/>
                <a:ea typeface="HGSMinchoE" panose="02020800000000000000" pitchFamily="18" charset="-128"/>
                <a:cs typeface="Times New Roman" panose="02020603050405020304" pitchFamily="18" charset="0"/>
              </a:rPr>
              <a:t>hautū</a:t>
            </a:r>
            <a:r>
              <a:rPr lang="en-US" sz="1800" b="1" dirty="0">
                <a:solidFill>
                  <a:srgbClr val="002060"/>
                </a:solidFill>
                <a:effectLst/>
                <a:latin typeface="Open Sans "/>
                <a:ea typeface="HGSMinchoE" panose="02020800000000000000" pitchFamily="18" charset="-128"/>
                <a:cs typeface="Times New Roman" panose="02020603050405020304" pitchFamily="18" charset="0"/>
              </a:rPr>
              <a:t>, </a:t>
            </a:r>
            <a:r>
              <a:rPr lang="en-US" sz="1800" b="1" dirty="0">
                <a:solidFill>
                  <a:srgbClr val="002060"/>
                </a:solidFill>
                <a:effectLst/>
                <a:latin typeface="Open Sans "/>
                <a:ea typeface="HGSMinchoE" panose="02020800000000000000" pitchFamily="18" charset="-128"/>
                <a:cs typeface="Open Sans" panose="020B0606030504020204" pitchFamily="34" charset="0"/>
              </a:rPr>
              <a:t>professional accountability and responsibility</a:t>
            </a:r>
            <a:endParaRPr lang="en-NZ" sz="1800" dirty="0">
              <a:solidFill>
                <a:srgbClr val="002060"/>
              </a:solidFill>
              <a:effectLst/>
              <a:latin typeface="Open Sans "/>
              <a:ea typeface="HGSMinchoE" panose="02020800000000000000" pitchFamily="18" charset="-128"/>
              <a:cs typeface="Times New Roman" panose="02020603050405020304" pitchFamily="18" charset="0"/>
            </a:endParaRPr>
          </a:p>
          <a:p>
            <a:pPr marL="0" indent="0">
              <a:lnSpc>
                <a:spcPct val="100000"/>
              </a:lnSpc>
              <a:spcBef>
                <a:spcPts val="0"/>
              </a:spcBef>
              <a:spcAft>
                <a:spcPts val="1200"/>
              </a:spcAft>
              <a:buNone/>
            </a:pPr>
            <a:r>
              <a:rPr lang="en-US" sz="1800" dirty="0">
                <a:solidFill>
                  <a:srgbClr val="002060"/>
                </a:solidFill>
                <a:effectLst/>
                <a:latin typeface="Open Sans "/>
                <a:ea typeface="HGSMinchoE" panose="02020800000000000000" pitchFamily="18" charset="-128"/>
                <a:cs typeface="Times New Roman" panose="02020603050405020304" pitchFamily="18" charset="0"/>
              </a:rPr>
              <a:t>Mana </a:t>
            </a:r>
            <a:r>
              <a:rPr lang="en-US" sz="1800" dirty="0" err="1">
                <a:solidFill>
                  <a:srgbClr val="002060"/>
                </a:solidFill>
                <a:effectLst/>
                <a:latin typeface="Open Sans "/>
                <a:ea typeface="HGSMinchoE" panose="02020800000000000000" pitchFamily="18" charset="-128"/>
                <a:cs typeface="Times New Roman" panose="02020603050405020304" pitchFamily="18" charset="0"/>
              </a:rPr>
              <a:t>hautū</a:t>
            </a:r>
            <a:r>
              <a:rPr lang="en-US" sz="1800" dirty="0">
                <a:solidFill>
                  <a:srgbClr val="002060"/>
                </a:solidFill>
                <a:effectLst/>
                <a:latin typeface="Open Sans "/>
                <a:ea typeface="HGSMinchoE" panose="02020800000000000000" pitchFamily="18" charset="-128"/>
                <a:cs typeface="Times New Roman" panose="02020603050405020304" pitchFamily="18" charset="0"/>
              </a:rPr>
              <a:t>,</a:t>
            </a:r>
            <a:r>
              <a:rPr lang="en-US" sz="1800" dirty="0">
                <a:solidFill>
                  <a:srgbClr val="002060"/>
                </a:solidFill>
                <a:effectLst/>
                <a:latin typeface="Open Sans "/>
                <a:ea typeface="HGSMinchoE" panose="02020800000000000000" pitchFamily="18" charset="-128"/>
                <a:cs typeface="Open Sans" panose="020B0606030504020204" pitchFamily="34" charset="0"/>
              </a:rPr>
              <a:t> professional accountability and responsibility in nursing practice, requires enrolled nurses to provide care within professional, ethical and legal boundaries to ensure safe quality nursing practice that upholds people’s rights, confidentiality and dignity.</a:t>
            </a:r>
            <a:endParaRPr lang="en-NZ" sz="1800" dirty="0">
              <a:solidFill>
                <a:srgbClr val="002060"/>
              </a:solidFill>
              <a:effectLst/>
              <a:latin typeface="Open Sans "/>
              <a:ea typeface="HGSMinchoE" panose="02020800000000000000" pitchFamily="18" charset="-128"/>
              <a:cs typeface="Times New Roman" panose="02020603050405020304" pitchFamily="18" charset="0"/>
            </a:endParaRPr>
          </a:p>
          <a:p>
            <a:pPr marL="0" indent="0" fontAlgn="base">
              <a:lnSpc>
                <a:spcPct val="100000"/>
              </a:lnSpc>
              <a:spcBef>
                <a:spcPts val="0"/>
              </a:spcBef>
              <a:spcAft>
                <a:spcPts val="1000"/>
              </a:spcAft>
              <a:buNone/>
            </a:pPr>
            <a:endParaRPr lang="en-NZ" sz="1800" b="0" i="0" u="none" strike="noStrike" dirty="0">
              <a:solidFill>
                <a:srgbClr val="484848"/>
              </a:solidFill>
              <a:effectLst/>
            </a:endParaRPr>
          </a:p>
        </p:txBody>
      </p:sp>
    </p:spTree>
    <p:extLst>
      <p:ext uri="{BB962C8B-B14F-4D97-AF65-F5344CB8AC3E}">
        <p14:creationId xmlns:p14="http://schemas.microsoft.com/office/powerpoint/2010/main" val="174677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C9EF-2B88-5B91-4460-E468DDB46FA0}"/>
              </a:ext>
            </a:extLst>
          </p:cNvPr>
          <p:cNvSpPr>
            <a:spLocks noGrp="1"/>
          </p:cNvSpPr>
          <p:nvPr>
            <p:ph type="title"/>
          </p:nvPr>
        </p:nvSpPr>
        <p:spPr>
          <a:xfrm>
            <a:off x="838200" y="734507"/>
            <a:ext cx="10515600" cy="936000"/>
          </a:xfrm>
        </p:spPr>
        <p:txBody>
          <a:bodyPr>
            <a:normAutofit fontScale="90000"/>
          </a:bodyPr>
          <a:lstStyle/>
          <a:p>
            <a:r>
              <a:rPr lang="en-NZ" sz="4400" b="1" dirty="0">
                <a:solidFill>
                  <a:srgbClr val="0070C0"/>
                </a:solidFill>
                <a:latin typeface="+mn-lt"/>
              </a:rPr>
              <a:t>Enrolled nurses: non-direct clinical roles </a:t>
            </a:r>
            <a:endParaRPr lang="en-NZ" b="1" dirty="0">
              <a:solidFill>
                <a:srgbClr val="557A79"/>
              </a:solidFill>
              <a:latin typeface="Merriweather Black" pitchFamily="2" charset="77"/>
            </a:endParaRPr>
          </a:p>
        </p:txBody>
      </p:sp>
      <p:sp>
        <p:nvSpPr>
          <p:cNvPr id="3" name="Content Placeholder 2">
            <a:extLst>
              <a:ext uri="{FF2B5EF4-FFF2-40B4-BE49-F238E27FC236}">
                <a16:creationId xmlns:a16="http://schemas.microsoft.com/office/drawing/2014/main" id="{9B4451A1-849B-67CF-370A-5A48000CC934}"/>
              </a:ext>
            </a:extLst>
          </p:cNvPr>
          <p:cNvSpPr>
            <a:spLocks noGrp="1"/>
          </p:cNvSpPr>
          <p:nvPr>
            <p:ph idx="1"/>
          </p:nvPr>
        </p:nvSpPr>
        <p:spPr>
          <a:xfrm>
            <a:off x="838200" y="1875458"/>
            <a:ext cx="10515600" cy="3639493"/>
          </a:xfrm>
        </p:spPr>
        <p:txBody>
          <a:bodyPr>
            <a:normAutofit/>
          </a:bodyPr>
          <a:lstStyle/>
          <a:p>
            <a:pPr>
              <a:lnSpc>
                <a:spcPct val="100000"/>
              </a:lnSpc>
              <a:spcBef>
                <a:spcPts val="0"/>
              </a:spcBef>
              <a:spcAft>
                <a:spcPts val="1200"/>
              </a:spcAft>
            </a:pPr>
            <a:r>
              <a:rPr lang="en-US" sz="1800" dirty="0">
                <a:solidFill>
                  <a:srgbClr val="002060"/>
                </a:solidFill>
                <a:effectLst/>
                <a:latin typeface="Open Sans (body)"/>
                <a:ea typeface="Open Sans" panose="020B0606030504020204" pitchFamily="34" charset="0"/>
                <a:cs typeface="Open Sans" panose="020B0606030504020204" pitchFamily="34" charset="0"/>
              </a:rPr>
              <a:t>The standards of competence are designed at a level that enables every enrolled nurse to apply </a:t>
            </a:r>
            <a:r>
              <a:rPr lang="en-US" sz="1800" dirty="0">
                <a:solidFill>
                  <a:srgbClr val="002060"/>
                </a:solidFill>
                <a:effectLst/>
                <a:ea typeface="Open Sans" panose="020B0606030504020204" pitchFamily="34" charset="0"/>
                <a:cs typeface="Open Sans" panose="020B0606030504020204" pitchFamily="34" charset="0"/>
              </a:rPr>
              <a:t>them</a:t>
            </a:r>
            <a:r>
              <a:rPr lang="en-US" sz="1800" dirty="0">
                <a:solidFill>
                  <a:srgbClr val="002060"/>
                </a:solidFill>
                <a:effectLst/>
                <a:latin typeface="Open Sans (body)"/>
                <a:ea typeface="Open Sans" panose="020B0606030504020204" pitchFamily="34" charset="0"/>
                <a:cs typeface="Open Sans" panose="020B0606030504020204" pitchFamily="34" charset="0"/>
              </a:rPr>
              <a:t> in the practice context where they work.</a:t>
            </a:r>
          </a:p>
          <a:p>
            <a:pPr>
              <a:lnSpc>
                <a:spcPct val="100000"/>
              </a:lnSpc>
              <a:spcBef>
                <a:spcPts val="0"/>
              </a:spcBef>
              <a:spcAft>
                <a:spcPts val="1200"/>
              </a:spcAft>
            </a:pPr>
            <a:r>
              <a:rPr lang="en-US" sz="1800" dirty="0">
                <a:solidFill>
                  <a:srgbClr val="002060"/>
                </a:solidFill>
                <a:effectLst/>
                <a:latin typeface="Open Sans (body)"/>
                <a:ea typeface="Open Sans" panose="020B0606030504020204" pitchFamily="34" charset="0"/>
                <a:cs typeface="Open Sans" panose="020B0606030504020204" pitchFamily="34" charset="0"/>
              </a:rPr>
              <a:t>Practi</a:t>
            </a:r>
            <a:r>
              <a:rPr lang="en-US" sz="1800" dirty="0">
                <a:solidFill>
                  <a:srgbClr val="002060"/>
                </a:solidFill>
                <a:latin typeface="Open Sans (body)"/>
                <a:ea typeface="Open Sans" panose="020B0606030504020204" pitchFamily="34" charset="0"/>
                <a:cs typeface="Open Sans" panose="020B0606030504020204" pitchFamily="34" charset="0"/>
              </a:rPr>
              <a:t>c</a:t>
            </a:r>
            <a:r>
              <a:rPr lang="en-US" sz="1800" dirty="0">
                <a:solidFill>
                  <a:srgbClr val="002060"/>
                </a:solidFill>
                <a:effectLst/>
                <a:latin typeface="Open Sans (body)"/>
                <a:ea typeface="Open Sans" panose="020B0606030504020204" pitchFamily="34" charset="0"/>
                <a:cs typeface="Open Sans" panose="020B0606030504020204" pitchFamily="34" charset="0"/>
              </a:rPr>
              <a:t>e is not restricted to the provision of direct clinical care.</a:t>
            </a:r>
          </a:p>
          <a:p>
            <a:pPr>
              <a:lnSpc>
                <a:spcPct val="100000"/>
              </a:lnSpc>
              <a:spcBef>
                <a:spcPts val="0"/>
              </a:spcBef>
              <a:spcAft>
                <a:spcPts val="1200"/>
              </a:spcAft>
            </a:pPr>
            <a:r>
              <a:rPr lang="en-US" sz="1800" dirty="0">
                <a:solidFill>
                  <a:srgbClr val="002060"/>
                </a:solidFill>
                <a:effectLst/>
                <a:latin typeface="Open Sans (body)"/>
                <a:ea typeface="Open Sans" panose="020B0606030504020204" pitchFamily="34" charset="0"/>
                <a:cs typeface="Open Sans" panose="020B0606030504020204" pitchFamily="34" charset="0"/>
              </a:rPr>
              <a:t>Nursing practice extends to a role where the nurse uses their nursing skills and knowledge. Practice includes working in non-clinical roles such as in management, administration, education, research, advisory, regulatory</a:t>
            </a:r>
            <a:r>
              <a:rPr lang="en-US" sz="1800" dirty="0">
                <a:solidFill>
                  <a:srgbClr val="002060"/>
                </a:solidFill>
                <a:latin typeface="Open Sans (body)"/>
                <a:ea typeface="Open Sans" panose="020B0606030504020204" pitchFamily="34" charset="0"/>
                <a:cs typeface="Open Sans" panose="020B0606030504020204" pitchFamily="34" charset="0"/>
              </a:rPr>
              <a:t> and</a:t>
            </a:r>
            <a:r>
              <a:rPr lang="en-US" sz="1800" dirty="0">
                <a:solidFill>
                  <a:srgbClr val="002060"/>
                </a:solidFill>
                <a:effectLst/>
                <a:latin typeface="Open Sans (body)"/>
                <a:ea typeface="Open Sans" panose="020B0606030504020204" pitchFamily="34" charset="0"/>
                <a:cs typeface="Open Sans" panose="020B0606030504020204" pitchFamily="34" charset="0"/>
              </a:rPr>
              <a:t> policy development roles that impact on safe, effective delivery of services. </a:t>
            </a:r>
          </a:p>
          <a:p>
            <a:pPr>
              <a:lnSpc>
                <a:spcPct val="100000"/>
              </a:lnSpc>
              <a:spcBef>
                <a:spcPts val="0"/>
              </a:spcBef>
              <a:spcAft>
                <a:spcPts val="1200"/>
              </a:spcAft>
            </a:pPr>
            <a:r>
              <a:rPr lang="en-US" sz="1800" dirty="0">
                <a:solidFill>
                  <a:srgbClr val="002060"/>
                </a:solidFill>
                <a:effectLst/>
                <a:latin typeface="Open Sans (body)"/>
                <a:ea typeface="Open Sans" panose="020B0606030504020204" pitchFamily="34" charset="0"/>
                <a:cs typeface="Open Sans" panose="020B0606030504020204" pitchFamily="34" charset="0"/>
              </a:rPr>
              <a:t>Enrolled nurses are responsible for their own practice and work in collaborative relationships with other healthcare professionals.</a:t>
            </a:r>
            <a:endParaRPr lang="en-NZ" sz="1800" dirty="0">
              <a:solidFill>
                <a:srgbClr val="002060"/>
              </a:solidFill>
              <a:effectLst/>
              <a:latin typeface="Open Sans (body)"/>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00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6FC1-03D8-D38C-081F-C288EF105489}"/>
              </a:ext>
            </a:extLst>
          </p:cNvPr>
          <p:cNvSpPr>
            <a:spLocks noGrp="1"/>
          </p:cNvSpPr>
          <p:nvPr>
            <p:ph type="title"/>
          </p:nvPr>
        </p:nvSpPr>
        <p:spPr>
          <a:xfrm>
            <a:off x="838200" y="320660"/>
            <a:ext cx="10515600" cy="936000"/>
          </a:xfrm>
        </p:spPr>
        <p:txBody>
          <a:bodyPr/>
          <a:lstStyle/>
          <a:p>
            <a:r>
              <a:rPr lang="en-NZ" sz="4400" b="1" dirty="0">
                <a:solidFill>
                  <a:srgbClr val="0070C0"/>
                </a:solidFill>
              </a:rPr>
              <a:t>In general</a:t>
            </a:r>
            <a:endParaRPr lang="en-NZ" b="1" dirty="0">
              <a:solidFill>
                <a:srgbClr val="A5223B"/>
              </a:solidFill>
            </a:endParaRPr>
          </a:p>
        </p:txBody>
      </p:sp>
      <p:sp>
        <p:nvSpPr>
          <p:cNvPr id="3" name="Content Placeholder 2">
            <a:extLst>
              <a:ext uri="{FF2B5EF4-FFF2-40B4-BE49-F238E27FC236}">
                <a16:creationId xmlns:a16="http://schemas.microsoft.com/office/drawing/2014/main" id="{79AC0BC2-F1BF-FB90-A7F4-6FAF5671B35A}"/>
              </a:ext>
            </a:extLst>
          </p:cNvPr>
          <p:cNvSpPr>
            <a:spLocks noGrp="1"/>
          </p:cNvSpPr>
          <p:nvPr>
            <p:ph idx="1"/>
          </p:nvPr>
        </p:nvSpPr>
        <p:spPr>
          <a:xfrm>
            <a:off x="837414" y="1158901"/>
            <a:ext cx="10764036" cy="4800465"/>
          </a:xfrm>
        </p:spPr>
        <p:txBody>
          <a:bodyPr>
            <a:noAutofit/>
          </a:bodyPr>
          <a:lstStyle/>
          <a:p>
            <a:pPr marL="0" indent="0">
              <a:lnSpc>
                <a:spcPct val="115000"/>
              </a:lnSpc>
              <a:spcBef>
                <a:spcPts val="0"/>
              </a:spcBef>
              <a:spcAft>
                <a:spcPts val="1000"/>
              </a:spcAft>
              <a:buNone/>
            </a:pPr>
            <a:r>
              <a:rPr lang="en-NZ" sz="1800" b="1"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Do I need to undertake any additional education to meet the new standards of competence?</a:t>
            </a:r>
            <a:endParaRPr lang="en-NZ" sz="1800" kern="1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a:p>
            <a:pPr>
              <a:lnSpc>
                <a:spcPct val="115000"/>
              </a:lnSpc>
              <a:spcBef>
                <a:spcPts val="0"/>
              </a:spcBef>
              <a:spcAft>
                <a:spcPts val="1000"/>
              </a:spcAft>
            </a:pP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It may take some time to familiarise yourself with the new standards. Some aspects of the standards may require you to undertake additional education such as Māori health, cultural safety. </a:t>
            </a:r>
            <a:endParaRPr lang="en-NZ" sz="1800" kern="1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a:p>
            <a:pPr>
              <a:lnSpc>
                <a:spcPct val="115000"/>
              </a:lnSpc>
              <a:spcBef>
                <a:spcPts val="0"/>
              </a:spcBef>
              <a:spcAft>
                <a:spcPts val="1000"/>
              </a:spcAft>
            </a:pP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You may need to familiarise yourself with </a:t>
            </a:r>
            <a:r>
              <a:rPr lang="en-NZ" sz="1800" kern="100" dirty="0" err="1">
                <a:solidFill>
                  <a:srgbClr val="002060"/>
                </a:solidFill>
                <a:effectLst/>
                <a:latin typeface="Open Sans" panose="020B0606030504020204" pitchFamily="34" charset="0"/>
                <a:ea typeface="Open Sans" panose="020B0606030504020204" pitchFamily="34" charset="0"/>
                <a:cs typeface="Open Sans" panose="020B0606030504020204" pitchFamily="34" charset="0"/>
              </a:rPr>
              <a:t>kupu</a:t>
            </a: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Māori used in the document. The Council has provided a glossary of terms to support your knowledge and will provide further guidance.  We also encourage you to discuss your educational needs with your employer who will be able to offer support. </a:t>
            </a:r>
            <a:endParaRPr lang="en-NZ" sz="1800" kern="1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a:p>
            <a:pPr marL="0" indent="0">
              <a:lnSpc>
                <a:spcPct val="115000"/>
              </a:lnSpc>
              <a:spcBef>
                <a:spcPts val="600"/>
              </a:spcBef>
              <a:spcAft>
                <a:spcPts val="1000"/>
              </a:spcAft>
              <a:buNone/>
            </a:pPr>
            <a:r>
              <a:rPr lang="en-NZ" sz="1800" b="1"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Will I be assessed differently to meet the new standards of competence?</a:t>
            </a:r>
            <a:endParaRPr lang="en-NZ" sz="1800" kern="1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a:p>
            <a:pPr>
              <a:lnSpc>
                <a:spcPct val="115000"/>
              </a:lnSpc>
              <a:spcBef>
                <a:spcPts val="0"/>
              </a:spcBef>
              <a:spcAft>
                <a:spcPts val="1000"/>
              </a:spcAft>
            </a:pP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Yes, the new standards of competence will mean that you will be assessed against these updated standards. Your ability to demonstrate your practise against these new standards will be essential as part of PDRP and the Council’s recertification audit. </a:t>
            </a:r>
            <a:endParaRPr lang="en-NZ" sz="1800" kern="1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19344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2C02-D121-28F6-4BFD-9474CACC754E}"/>
              </a:ext>
            </a:extLst>
          </p:cNvPr>
          <p:cNvSpPr>
            <a:spLocks noGrp="1"/>
          </p:cNvSpPr>
          <p:nvPr>
            <p:ph type="title"/>
          </p:nvPr>
        </p:nvSpPr>
        <p:spPr/>
        <p:txBody>
          <a:bodyPr>
            <a:normAutofit/>
          </a:bodyPr>
          <a:lstStyle/>
          <a:p>
            <a:r>
              <a:rPr lang="en-NZ" sz="4400" b="1" dirty="0">
                <a:solidFill>
                  <a:srgbClr val="0070C0"/>
                </a:solidFill>
              </a:rPr>
              <a:t>When do the changes take effect?</a:t>
            </a:r>
            <a:endParaRPr lang="en-NZ" b="1" dirty="0">
              <a:solidFill>
                <a:srgbClr val="A5223B"/>
              </a:solidFill>
            </a:endParaRPr>
          </a:p>
        </p:txBody>
      </p:sp>
      <p:sp>
        <p:nvSpPr>
          <p:cNvPr id="3" name="Content Placeholder 2">
            <a:extLst>
              <a:ext uri="{FF2B5EF4-FFF2-40B4-BE49-F238E27FC236}">
                <a16:creationId xmlns:a16="http://schemas.microsoft.com/office/drawing/2014/main" id="{93D67677-2325-A0CB-57D8-C3CFF67B83AE}"/>
              </a:ext>
            </a:extLst>
          </p:cNvPr>
          <p:cNvSpPr>
            <a:spLocks noGrp="1"/>
          </p:cNvSpPr>
          <p:nvPr>
            <p:ph idx="1"/>
          </p:nvPr>
        </p:nvSpPr>
        <p:spPr>
          <a:xfrm>
            <a:off x="838200" y="1890494"/>
            <a:ext cx="10515600" cy="3639493"/>
          </a:xfrm>
        </p:spPr>
        <p:txBody>
          <a:bodyPr>
            <a:normAutofit/>
          </a:bodyPr>
          <a:lstStyle/>
          <a:p>
            <a:pPr>
              <a:lnSpc>
                <a:spcPct val="107000"/>
              </a:lnSpc>
              <a:spcAft>
                <a:spcPts val="800"/>
              </a:spcAft>
            </a:pP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The full scope statement and standards of competence are available </a:t>
            </a:r>
            <a:r>
              <a:rPr lang="en-NZ" sz="1800" dirty="0">
                <a:solidFill>
                  <a:srgbClr val="002060"/>
                </a:solidFill>
                <a:latin typeface="Open Sans" panose="020B0606030504020204" pitchFamily="34" charset="0"/>
                <a:ea typeface="Open Sans" panose="020B0606030504020204" pitchFamily="34" charset="0"/>
                <a:cs typeface="Times New Roman" panose="02020603050405020304" pitchFamily="18" charset="0"/>
              </a:rPr>
              <a:t>on the Nursing Council</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 </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website</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 This includes a glossary of terms.</a:t>
            </a:r>
          </a:p>
          <a:p>
            <a:pPr>
              <a:lnSpc>
                <a:spcPct val="107000"/>
              </a:lnSpc>
              <a:spcAft>
                <a:spcPts val="800"/>
              </a:spcAft>
            </a:pPr>
            <a:r>
              <a:rPr lang="en-NZ" sz="1800" dirty="0">
                <a:solidFill>
                  <a:srgbClr val="002060"/>
                </a:solidFill>
                <a:latin typeface="Open Sans" panose="020B0606030504020204" pitchFamily="34" charset="0"/>
                <a:ea typeface="Open Sans" panose="020B0606030504020204" pitchFamily="34" charset="0"/>
                <a:cs typeface="Times New Roman" panose="02020603050405020304" pitchFamily="18" charset="0"/>
              </a:rPr>
              <a:t>The continuing competence requirements are changing – please see the Council </a:t>
            </a:r>
            <a:r>
              <a:rPr lang="en-NZ" sz="1800" dirty="0">
                <a:solidFill>
                  <a:srgbClr val="002060"/>
                </a:solidFill>
                <a:latin typeface="Open Sans" panose="020B0606030504020204" pitchFamily="34" charset="0"/>
                <a:ea typeface="Open Sans" panose="020B0606030504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website</a:t>
            </a:r>
            <a:r>
              <a:rPr lang="en-NZ" sz="1800" dirty="0">
                <a:solidFill>
                  <a:srgbClr val="002060"/>
                </a:solidFill>
                <a:latin typeface="Open Sans" panose="020B0606030504020204" pitchFamily="34" charset="0"/>
                <a:ea typeface="Open Sans" panose="020B0606030504020204" pitchFamily="34" charset="0"/>
                <a:cs typeface="Times New Roman" panose="02020603050405020304" pitchFamily="18" charset="0"/>
              </a:rPr>
              <a:t> for more information about the changes.</a:t>
            </a:r>
            <a:endPar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a:p>
            <a:pPr>
              <a:lnSpc>
                <a:spcPct val="107000"/>
              </a:lnSpc>
              <a:spcAft>
                <a:spcPts val="800"/>
              </a:spcAft>
            </a:pPr>
            <a:r>
              <a:rPr lang="en-NZ" sz="1800" b="1"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01 April 2025 </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for Nursing Council continuing competence requirements and APC declaration.</a:t>
            </a:r>
          </a:p>
          <a:p>
            <a:pPr>
              <a:lnSpc>
                <a:spcPct val="107000"/>
              </a:lnSpc>
              <a:spcAft>
                <a:spcPts val="800"/>
              </a:spcAft>
            </a:pPr>
            <a:r>
              <a:rPr lang="en-NZ" sz="1800" b="1"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From February 2025 until 01 January 2026 </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the standards can be transitioned to practice for all other purposes including PDRP.</a:t>
            </a:r>
          </a:p>
        </p:txBody>
      </p:sp>
    </p:spTree>
    <p:extLst>
      <p:ext uri="{BB962C8B-B14F-4D97-AF65-F5344CB8AC3E}">
        <p14:creationId xmlns:p14="http://schemas.microsoft.com/office/powerpoint/2010/main" val="121840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5386-970B-7B1D-A49E-4478A134C0AB}"/>
              </a:ext>
            </a:extLst>
          </p:cNvPr>
          <p:cNvSpPr>
            <a:spLocks noGrp="1"/>
          </p:cNvSpPr>
          <p:nvPr>
            <p:ph type="title"/>
          </p:nvPr>
        </p:nvSpPr>
        <p:spPr>
          <a:xfrm>
            <a:off x="838200" y="598960"/>
            <a:ext cx="10515600" cy="936000"/>
          </a:xfrm>
        </p:spPr>
        <p:txBody>
          <a:bodyPr/>
          <a:lstStyle/>
          <a:p>
            <a:r>
              <a:rPr lang="en-NZ" sz="4400" b="1" dirty="0">
                <a:solidFill>
                  <a:srgbClr val="0070C0"/>
                </a:solidFill>
              </a:rPr>
              <a:t>Why the changes?</a:t>
            </a:r>
            <a:endParaRPr lang="en-NZ" sz="4400" dirty="0"/>
          </a:p>
        </p:txBody>
      </p:sp>
      <p:sp>
        <p:nvSpPr>
          <p:cNvPr id="3" name="Content Placeholder 2">
            <a:extLst>
              <a:ext uri="{FF2B5EF4-FFF2-40B4-BE49-F238E27FC236}">
                <a16:creationId xmlns:a16="http://schemas.microsoft.com/office/drawing/2014/main" id="{186CC734-9DBF-0184-74C5-144F4DA4C42F}"/>
              </a:ext>
            </a:extLst>
          </p:cNvPr>
          <p:cNvSpPr>
            <a:spLocks noGrp="1"/>
          </p:cNvSpPr>
          <p:nvPr>
            <p:ph idx="1"/>
          </p:nvPr>
        </p:nvSpPr>
        <p:spPr>
          <a:xfrm>
            <a:off x="838200" y="1778936"/>
            <a:ext cx="10515600" cy="3639493"/>
          </a:xfrm>
        </p:spPr>
        <p:txBody>
          <a:bodyPr>
            <a:noAutofit/>
          </a:bodyPr>
          <a:lstStyle/>
          <a:p>
            <a:pPr marL="0" indent="0">
              <a:lnSpc>
                <a:spcPct val="107000"/>
              </a:lnSpc>
              <a:spcAft>
                <a:spcPts val="800"/>
              </a:spcAft>
              <a:buNone/>
            </a:pP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The Nursing Council </a:t>
            </a:r>
            <a:r>
              <a:rPr lang="en-NZ" sz="18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has</a:t>
            </a: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introduced changes to the enrolled nurse scope of practice and is implementing new standards of competence. </a:t>
            </a:r>
            <a:endParaRPr lang="en-NZ" sz="1800" kern="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The Council, under the Health Practitioners Competence Assurance Act 2003 (the Act), is required to determine scopes of practice and standards of competence. The Council regularly reviews these documents to ensure enrolled nurses are equipped to meet the challenges of today’s complex healthcare environment. The current competencies for enrolled nurses were last reviewed in </a:t>
            </a:r>
            <a:r>
              <a:rPr lang="en-NZ" sz="18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2012.</a:t>
            </a: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endParaRPr lang="en-NZ" sz="1800" kern="1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54898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693B-11CF-50B0-9F70-79B8F6586C87}"/>
              </a:ext>
            </a:extLst>
          </p:cNvPr>
          <p:cNvSpPr>
            <a:spLocks noGrp="1"/>
          </p:cNvSpPr>
          <p:nvPr>
            <p:ph type="title"/>
          </p:nvPr>
        </p:nvSpPr>
        <p:spPr>
          <a:xfrm>
            <a:off x="838200" y="526018"/>
            <a:ext cx="10515600" cy="936000"/>
          </a:xfrm>
        </p:spPr>
        <p:txBody>
          <a:bodyPr>
            <a:noAutofit/>
          </a:bodyPr>
          <a:lstStyle/>
          <a:p>
            <a:r>
              <a:rPr lang="en-NZ" sz="4400" b="1" dirty="0">
                <a:solidFill>
                  <a:srgbClr val="0070C0"/>
                </a:solidFill>
              </a:rPr>
              <a:t>Major shifts – enrolled nurse scope</a:t>
            </a:r>
            <a:endParaRPr lang="en-NZ" sz="4400" dirty="0"/>
          </a:p>
        </p:txBody>
      </p:sp>
      <p:sp>
        <p:nvSpPr>
          <p:cNvPr id="5" name="TextBox 4">
            <a:extLst>
              <a:ext uri="{FF2B5EF4-FFF2-40B4-BE49-F238E27FC236}">
                <a16:creationId xmlns:a16="http://schemas.microsoft.com/office/drawing/2014/main" id="{83A21560-FB48-BCD3-1839-4C4FAF5B58C9}"/>
              </a:ext>
            </a:extLst>
          </p:cNvPr>
          <p:cNvSpPr txBox="1"/>
          <p:nvPr/>
        </p:nvSpPr>
        <p:spPr>
          <a:xfrm>
            <a:off x="434789" y="1652488"/>
            <a:ext cx="10789024" cy="3258136"/>
          </a:xfrm>
          <a:prstGeom prst="rect">
            <a:avLst/>
          </a:prstGeom>
          <a:noFill/>
        </p:spPr>
        <p:txBody>
          <a:bodyPr wrap="square">
            <a:spAutoFit/>
          </a:bodyPr>
          <a:lstStyle/>
          <a:p>
            <a:pPr marL="800100" lvl="1" indent="-342900">
              <a:lnSpc>
                <a:spcPct val="107000"/>
              </a:lnSpc>
              <a:spcAft>
                <a:spcPts val="800"/>
              </a:spcAft>
              <a:buFont typeface="Arial" panose="020B0604020202020204" pitchFamily="34" charset="0"/>
              <a:buChar char="•"/>
            </a:pPr>
            <a:r>
              <a:rPr lang="en-NZ" dirty="0">
                <a:latin typeface="Open Sans" panose="020B0606030504020204" pitchFamily="34" charset="0"/>
                <a:ea typeface="Open Sans" panose="020B0606030504020204" pitchFamily="34" charset="0"/>
                <a:cs typeface="Open Sans" panose="020B0606030504020204" pitchFamily="34" charset="0"/>
              </a:rPr>
              <a:t>R</a:t>
            </a:r>
            <a:r>
              <a:rPr lang="en-NZ" dirty="0">
                <a:effectLst/>
                <a:latin typeface="Open Sans" panose="020B0606030504020204" pitchFamily="34" charset="0"/>
                <a:ea typeface="Open Sans" panose="020B0606030504020204" pitchFamily="34" charset="0"/>
                <a:cs typeface="Open Sans" panose="020B0606030504020204" pitchFamily="34" charset="0"/>
              </a:rPr>
              <a:t>ecognises Te </a:t>
            </a:r>
            <a:r>
              <a:rPr lang="en-NZ" dirty="0" err="1">
                <a:effectLst/>
                <a:latin typeface="Open Sans" panose="020B0606030504020204" pitchFamily="34" charset="0"/>
                <a:ea typeface="Open Sans" panose="020B0606030504020204" pitchFamily="34" charset="0"/>
                <a:cs typeface="Open Sans" panose="020B0606030504020204" pitchFamily="34" charset="0"/>
              </a:rPr>
              <a:t>Tiriti</a:t>
            </a:r>
            <a:r>
              <a:rPr lang="en-NZ" dirty="0">
                <a:effectLst/>
                <a:latin typeface="Open Sans" panose="020B0606030504020204" pitchFamily="34" charset="0"/>
                <a:ea typeface="Open Sans" panose="020B0606030504020204" pitchFamily="34" charset="0"/>
                <a:cs typeface="Open Sans" panose="020B0606030504020204" pitchFamily="34" charset="0"/>
              </a:rPr>
              <a:t> o Waitangi, k</a:t>
            </a:r>
            <a:r>
              <a:rPr lang="en-NZ" dirty="0">
                <a:latin typeface="Open Sans" panose="020B0606030504020204" pitchFamily="34" charset="0"/>
                <a:ea typeface="Open Sans" panose="020B0606030504020204" pitchFamily="34" charset="0"/>
                <a:cs typeface="Open Sans" panose="020B0606030504020204" pitchFamily="34" charset="0"/>
              </a:rPr>
              <a:t>awa</a:t>
            </a:r>
            <a:r>
              <a:rPr lang="en-NZ" dirty="0">
                <a:effectLst/>
                <a:latin typeface="Open Sans" panose="020B0606030504020204" pitchFamily="34" charset="0"/>
                <a:ea typeface="Open Sans" panose="020B0606030504020204" pitchFamily="34" charset="0"/>
                <a:cs typeface="Open Sans" panose="020B0606030504020204" pitchFamily="34" charset="0"/>
              </a:rPr>
              <a:t> </a:t>
            </a:r>
            <a:r>
              <a:rPr lang="en-NZ" dirty="0" err="1">
                <a:effectLst/>
                <a:latin typeface="Open Sans" panose="020B0606030504020204" pitchFamily="34" charset="0"/>
                <a:ea typeface="Open Sans" panose="020B0606030504020204" pitchFamily="34" charset="0"/>
                <a:cs typeface="Open Sans" panose="020B0606030504020204" pitchFamily="34" charset="0"/>
              </a:rPr>
              <a:t>w</a:t>
            </a:r>
            <a:r>
              <a:rPr lang="en-NZ" dirty="0" err="1">
                <a:latin typeface="Open Sans" panose="020B0606030504020204" pitchFamily="34" charset="0"/>
                <a:ea typeface="Open Sans" panose="020B0606030504020204" pitchFamily="34" charset="0"/>
                <a:cs typeface="Open Sans" panose="020B0606030504020204" pitchFamily="34" charset="0"/>
              </a:rPr>
              <a:t>hakaruruhau</a:t>
            </a:r>
            <a:r>
              <a:rPr lang="en-NZ" dirty="0">
                <a:latin typeface="Open Sans" panose="020B0606030504020204" pitchFamily="34" charset="0"/>
                <a:ea typeface="Open Sans" panose="020B0606030504020204" pitchFamily="34" charset="0"/>
                <a:cs typeface="Open Sans" panose="020B0606030504020204" pitchFamily="34" charset="0"/>
              </a:rPr>
              <a:t> (cultural safety within the Māori context) and cultural safety as foundational to practice.</a:t>
            </a:r>
          </a:p>
          <a:p>
            <a:pPr marL="800100" lvl="1" indent="-342900">
              <a:lnSpc>
                <a:spcPct val="107000"/>
              </a:lnSpc>
              <a:spcAft>
                <a:spcPts val="800"/>
              </a:spcAft>
              <a:buFont typeface="Arial" panose="020B0604020202020204" pitchFamily="34" charset="0"/>
              <a:buChar char="•"/>
            </a:pPr>
            <a:r>
              <a:rPr lang="en-NZ" dirty="0">
                <a:latin typeface="Open Sans" panose="020B0606030504020204" pitchFamily="34" charset="0"/>
                <a:ea typeface="Open Sans" panose="020B0606030504020204" pitchFamily="34" charset="0"/>
                <a:cs typeface="Open Sans" panose="020B0606030504020204" pitchFamily="34" charset="0"/>
              </a:rPr>
              <a:t>Enables a greater breadth of practice across the life span and in all health settings. </a:t>
            </a:r>
          </a:p>
          <a:p>
            <a:pPr marL="800100" lvl="1" indent="-342900">
              <a:lnSpc>
                <a:spcPct val="107000"/>
              </a:lnSpc>
              <a:spcAft>
                <a:spcPts val="800"/>
              </a:spcAft>
              <a:buFont typeface="Arial" panose="020B0604020202020204" pitchFamily="34" charset="0"/>
              <a:buChar char="•"/>
            </a:pPr>
            <a:r>
              <a:rPr lang="en-NZ" dirty="0">
                <a:latin typeface="Open Sans" panose="020B0606030504020204" pitchFamily="34" charset="0"/>
                <a:ea typeface="Open Sans" panose="020B0606030504020204" pitchFamily="34" charset="0"/>
                <a:cs typeface="Open Sans" panose="020B0606030504020204" pitchFamily="34" charset="0"/>
              </a:rPr>
              <a:t>Recognises the accountability of the enrolled nurse to provide nursing care to their level of education, assessed competence and experience.</a:t>
            </a:r>
          </a:p>
          <a:p>
            <a:pPr marL="800100" lvl="1" indent="-342900">
              <a:lnSpc>
                <a:spcPct val="107000"/>
              </a:lnSpc>
              <a:spcAft>
                <a:spcPts val="800"/>
              </a:spcAft>
              <a:buFont typeface="Arial" panose="020B0604020202020204" pitchFamily="34" charset="0"/>
              <a:buChar char="•"/>
            </a:pPr>
            <a:r>
              <a:rPr lang="en-NZ" dirty="0">
                <a:effectLst/>
                <a:latin typeface="Open Sans" panose="020B0606030504020204" pitchFamily="34" charset="0"/>
                <a:ea typeface="Open Sans" panose="020B0606030504020204" pitchFamily="34" charset="0"/>
                <a:cs typeface="Open Sans" panose="020B0606030504020204" pitchFamily="34" charset="0"/>
              </a:rPr>
              <a:t>Direction and delegation requirement by registered nurses of enrolled nurses has changed (see later in presentation).</a:t>
            </a:r>
          </a:p>
          <a:p>
            <a:pPr marL="800100" lvl="1" indent="-342900">
              <a:lnSpc>
                <a:spcPct val="107000"/>
              </a:lnSpc>
              <a:spcAft>
                <a:spcPts val="800"/>
              </a:spcAft>
              <a:buFont typeface="Arial" panose="020B0604020202020204" pitchFamily="34" charset="0"/>
              <a:buChar char="•"/>
            </a:pPr>
            <a:r>
              <a:rPr lang="en-NZ" dirty="0">
                <a:latin typeface="Open Sans" panose="020B0606030504020204" pitchFamily="34" charset="0"/>
                <a:ea typeface="Open Sans" panose="020B0606030504020204" pitchFamily="34" charset="0"/>
                <a:cs typeface="Open Sans" panose="020B0606030504020204" pitchFamily="34" charset="0"/>
              </a:rPr>
              <a:t>Introduces new concepts such as whakapapa-centred care.</a:t>
            </a:r>
          </a:p>
          <a:p>
            <a:pPr marL="800100" lvl="1" indent="-342900">
              <a:lnSpc>
                <a:spcPct val="107000"/>
              </a:lnSpc>
              <a:spcAft>
                <a:spcPts val="800"/>
              </a:spcAft>
              <a:buFont typeface="Arial" panose="020B0604020202020204" pitchFamily="34" charset="0"/>
              <a:buChar char="•"/>
            </a:pPr>
            <a:r>
              <a:rPr lang="en-NZ"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Scope has expanded the potential of enrolled nurse practice.</a:t>
            </a:r>
          </a:p>
        </p:txBody>
      </p:sp>
    </p:spTree>
    <p:extLst>
      <p:ext uri="{BB962C8B-B14F-4D97-AF65-F5344CB8AC3E}">
        <p14:creationId xmlns:p14="http://schemas.microsoft.com/office/powerpoint/2010/main" val="414040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693B-11CF-50B0-9F70-79B8F6586C87}"/>
              </a:ext>
            </a:extLst>
          </p:cNvPr>
          <p:cNvSpPr>
            <a:spLocks noGrp="1"/>
          </p:cNvSpPr>
          <p:nvPr>
            <p:ph type="title"/>
          </p:nvPr>
        </p:nvSpPr>
        <p:spPr>
          <a:xfrm>
            <a:off x="838199" y="521147"/>
            <a:ext cx="11249025" cy="936000"/>
          </a:xfrm>
        </p:spPr>
        <p:txBody>
          <a:bodyPr>
            <a:normAutofit fontScale="90000"/>
          </a:bodyPr>
          <a:lstStyle/>
          <a:p>
            <a:r>
              <a:rPr lang="en-NZ" sz="4400" b="1" dirty="0" err="1">
                <a:solidFill>
                  <a:srgbClr val="0070C0"/>
                </a:solidFill>
              </a:rPr>
              <a:t>Te</a:t>
            </a:r>
            <a:r>
              <a:rPr lang="en-NZ" sz="4400" b="1" dirty="0">
                <a:solidFill>
                  <a:srgbClr val="0070C0"/>
                </a:solidFill>
              </a:rPr>
              <a:t> </a:t>
            </a:r>
            <a:r>
              <a:rPr lang="en-NZ" sz="4400" b="1" dirty="0" err="1">
                <a:solidFill>
                  <a:srgbClr val="0070C0"/>
                </a:solidFill>
              </a:rPr>
              <a:t>Tiriti</a:t>
            </a:r>
            <a:r>
              <a:rPr lang="en-NZ" sz="4400" b="1" dirty="0">
                <a:solidFill>
                  <a:srgbClr val="0070C0"/>
                </a:solidFill>
              </a:rPr>
              <a:t> o Waitangi in </a:t>
            </a:r>
            <a:br>
              <a:rPr lang="en-NZ" sz="4400" b="1" dirty="0">
                <a:solidFill>
                  <a:srgbClr val="0070C0"/>
                </a:solidFill>
              </a:rPr>
            </a:br>
            <a:r>
              <a:rPr lang="en-NZ" sz="4400" b="1" dirty="0">
                <a:solidFill>
                  <a:srgbClr val="0070C0"/>
                </a:solidFill>
              </a:rPr>
              <a:t>nursing practice </a:t>
            </a:r>
            <a:endParaRPr lang="en-NZ" sz="4400" dirty="0"/>
          </a:p>
        </p:txBody>
      </p:sp>
      <p:sp>
        <p:nvSpPr>
          <p:cNvPr id="3" name="Content Placeholder 2">
            <a:extLst>
              <a:ext uri="{FF2B5EF4-FFF2-40B4-BE49-F238E27FC236}">
                <a16:creationId xmlns:a16="http://schemas.microsoft.com/office/drawing/2014/main" id="{30E73833-D883-7296-E41E-04DE869642E3}"/>
              </a:ext>
            </a:extLst>
          </p:cNvPr>
          <p:cNvSpPr>
            <a:spLocks noGrp="1"/>
          </p:cNvSpPr>
          <p:nvPr>
            <p:ph idx="1"/>
          </p:nvPr>
        </p:nvSpPr>
        <p:spPr>
          <a:xfrm>
            <a:off x="838199" y="2003391"/>
            <a:ext cx="10515600" cy="3639493"/>
          </a:xfrm>
        </p:spPr>
        <p:txBody>
          <a:bodyPr numCol="1">
            <a:normAutofit/>
          </a:bodyPr>
          <a:lstStyle/>
          <a:p>
            <a:pPr marL="0" indent="0">
              <a:lnSpc>
                <a:spcPct val="115000"/>
              </a:lnSpc>
              <a:spcAft>
                <a:spcPts val="1000"/>
              </a:spcAft>
              <a:buNone/>
            </a:pP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The Council recognises the importance of nursing practice that supports kawa </a:t>
            </a:r>
            <a:r>
              <a:rPr lang="en-NZ" sz="1800" kern="100" dirty="0" err="1">
                <a:solidFill>
                  <a:srgbClr val="002060"/>
                </a:solidFill>
                <a:effectLst/>
                <a:latin typeface="Open Sans" panose="020B0606030504020204" pitchFamily="34" charset="0"/>
                <a:ea typeface="Open Sans" panose="020B0606030504020204" pitchFamily="34" charset="0"/>
                <a:cs typeface="Open Sans" panose="020B0606030504020204" pitchFamily="34" charset="0"/>
              </a:rPr>
              <a:t>whakaruruhau</a:t>
            </a: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culturally safe care that promotes equitable health outcomes. The standards of competence incorporate the articles and principles of Te </a:t>
            </a:r>
            <a:r>
              <a:rPr lang="en-NZ" sz="1800" kern="100" dirty="0" err="1">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Tiriti</a:t>
            </a:r>
            <a:r>
              <a:rPr lang="en-NZ"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o Waitangi.</a:t>
            </a:r>
            <a:endParaRPr lang="en-NZ" sz="1800" kern="1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91408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212C-B8A4-E86B-5697-D0185C698E02}"/>
              </a:ext>
            </a:extLst>
          </p:cNvPr>
          <p:cNvSpPr>
            <a:spLocks noGrp="1"/>
          </p:cNvSpPr>
          <p:nvPr>
            <p:ph type="title"/>
          </p:nvPr>
        </p:nvSpPr>
        <p:spPr>
          <a:xfrm>
            <a:off x="838200" y="567680"/>
            <a:ext cx="10515600" cy="936000"/>
          </a:xfrm>
        </p:spPr>
        <p:txBody>
          <a:bodyPr>
            <a:normAutofit fontScale="90000"/>
          </a:bodyPr>
          <a:lstStyle/>
          <a:p>
            <a:r>
              <a:rPr lang="en-NZ" sz="4400" b="1" dirty="0">
                <a:solidFill>
                  <a:srgbClr val="0070C0"/>
                </a:solidFill>
              </a:rPr>
              <a:t>Incorporating </a:t>
            </a:r>
            <a:r>
              <a:rPr lang="en-NZ" sz="4400" b="1" dirty="0" err="1">
                <a:solidFill>
                  <a:srgbClr val="0070C0"/>
                </a:solidFill>
              </a:rPr>
              <a:t>te</a:t>
            </a:r>
            <a:r>
              <a:rPr lang="en-NZ" sz="4400" b="1" dirty="0">
                <a:solidFill>
                  <a:srgbClr val="0070C0"/>
                </a:solidFill>
              </a:rPr>
              <a:t> </a:t>
            </a:r>
            <a:r>
              <a:rPr lang="en-NZ" sz="4400" b="1" dirty="0" err="1">
                <a:solidFill>
                  <a:srgbClr val="0070C0"/>
                </a:solidFill>
              </a:rPr>
              <a:t>reo</a:t>
            </a:r>
            <a:r>
              <a:rPr lang="en-NZ" sz="4400" b="1" dirty="0">
                <a:solidFill>
                  <a:srgbClr val="0070C0"/>
                </a:solidFill>
              </a:rPr>
              <a:t> Māori (the Māori language) and Māori concepts:</a:t>
            </a:r>
          </a:p>
        </p:txBody>
      </p:sp>
      <p:sp>
        <p:nvSpPr>
          <p:cNvPr id="6" name="Content Placeholder 5">
            <a:extLst>
              <a:ext uri="{FF2B5EF4-FFF2-40B4-BE49-F238E27FC236}">
                <a16:creationId xmlns:a16="http://schemas.microsoft.com/office/drawing/2014/main" id="{F1DA5994-FC74-D26E-0DB3-13C0D2E1C428}"/>
              </a:ext>
            </a:extLst>
          </p:cNvPr>
          <p:cNvSpPr>
            <a:spLocks noGrp="1"/>
          </p:cNvSpPr>
          <p:nvPr>
            <p:ph idx="1"/>
          </p:nvPr>
        </p:nvSpPr>
        <p:spPr>
          <a:xfrm>
            <a:off x="838201" y="2029165"/>
            <a:ext cx="10515599" cy="3639493"/>
          </a:xfrm>
        </p:spPr>
        <p:txBody>
          <a:bodyPr>
            <a:noAutofit/>
          </a:bodyPr>
          <a:lstStyle/>
          <a:p>
            <a:pPr marL="0" indent="0">
              <a:lnSpc>
                <a:spcPct val="115000"/>
              </a:lnSpc>
              <a:spcAft>
                <a:spcPts val="600"/>
              </a:spcAft>
              <a:buNone/>
            </a:pPr>
            <a:r>
              <a:rPr lang="en-NZ" sz="1800" dirty="0">
                <a:solidFill>
                  <a:srgbClr val="002060"/>
                </a:solidFill>
                <a:latin typeface="Open Sans "/>
              </a:rPr>
              <a:t>The Council recognises the importance of preserving </a:t>
            </a:r>
            <a:r>
              <a:rPr lang="en-NZ" sz="1800" dirty="0" err="1">
                <a:solidFill>
                  <a:srgbClr val="002060"/>
                </a:solidFill>
                <a:latin typeface="Open Sans "/>
              </a:rPr>
              <a:t>te</a:t>
            </a:r>
            <a:r>
              <a:rPr lang="en-NZ" sz="1800" dirty="0">
                <a:solidFill>
                  <a:srgbClr val="002060"/>
                </a:solidFill>
                <a:latin typeface="Open Sans "/>
              </a:rPr>
              <a:t> </a:t>
            </a:r>
            <a:r>
              <a:rPr lang="en-NZ" sz="1800" dirty="0" err="1">
                <a:solidFill>
                  <a:srgbClr val="002060"/>
                </a:solidFill>
                <a:latin typeface="Open Sans "/>
              </a:rPr>
              <a:t>reo</a:t>
            </a:r>
            <a:r>
              <a:rPr lang="en-NZ" sz="1800" dirty="0">
                <a:solidFill>
                  <a:srgbClr val="002060"/>
                </a:solidFill>
                <a:latin typeface="Open Sans "/>
              </a:rPr>
              <a:t> Māori and Māori culture in nursing practice and education. This commitment promotes cultural competency, inclusivity and respect for Māori culture and values within the nursing profession. Ensuring cultural understanding is essential for providing equitable health care for everyone in Aotearoa New Zealand.</a:t>
            </a:r>
          </a:p>
          <a:p>
            <a:pPr marL="0" indent="0">
              <a:lnSpc>
                <a:spcPct val="115000"/>
              </a:lnSpc>
              <a:spcAft>
                <a:spcPts val="600"/>
              </a:spcAft>
              <a:buNone/>
            </a:pPr>
            <a:r>
              <a:rPr lang="en-NZ" sz="1800" dirty="0">
                <a:solidFill>
                  <a:srgbClr val="002060"/>
                </a:solidFill>
                <a:latin typeface="Open Sans "/>
              </a:rPr>
              <a:t>The standards of competence include both Māori </a:t>
            </a:r>
            <a:r>
              <a:rPr lang="en-NZ" sz="1800" dirty="0" err="1">
                <a:solidFill>
                  <a:srgbClr val="002060"/>
                </a:solidFill>
                <a:latin typeface="Open Sans "/>
              </a:rPr>
              <a:t>kupu</a:t>
            </a:r>
            <a:r>
              <a:rPr lang="en-NZ" sz="1800" dirty="0">
                <a:solidFill>
                  <a:srgbClr val="002060"/>
                </a:solidFill>
                <a:latin typeface="Open Sans "/>
              </a:rPr>
              <a:t> (words) and English terms. These are not direct translations but are used together to add depth and meaning. The </a:t>
            </a:r>
            <a:r>
              <a:rPr lang="en-NZ" sz="1800" i="1" dirty="0" err="1">
                <a:solidFill>
                  <a:srgbClr val="002060"/>
                </a:solidFill>
                <a:latin typeface="Open Sans "/>
              </a:rPr>
              <a:t>pou</a:t>
            </a:r>
            <a:r>
              <a:rPr lang="en-NZ" sz="1800" dirty="0">
                <a:solidFill>
                  <a:srgbClr val="002060"/>
                </a:solidFill>
                <a:latin typeface="Open Sans "/>
              </a:rPr>
              <a:t> (pillar) is a significant symbol in Māori culture, representing identity, heritage and the connection to land and traditions. In this context, the </a:t>
            </a:r>
            <a:r>
              <a:rPr lang="en-NZ" sz="1800" i="1" dirty="0" err="1">
                <a:solidFill>
                  <a:srgbClr val="002060"/>
                </a:solidFill>
                <a:latin typeface="Open Sans "/>
              </a:rPr>
              <a:t>pou</a:t>
            </a:r>
            <a:r>
              <a:rPr lang="en-NZ" sz="1800" dirty="0">
                <a:solidFill>
                  <a:srgbClr val="002060"/>
                </a:solidFill>
                <a:latin typeface="Open Sans "/>
              </a:rPr>
              <a:t> tells the story of core nursing values and the integration of a Māori worldview into professional practice.</a:t>
            </a:r>
          </a:p>
        </p:txBody>
      </p:sp>
    </p:spTree>
    <p:extLst>
      <p:ext uri="{BB962C8B-B14F-4D97-AF65-F5344CB8AC3E}">
        <p14:creationId xmlns:p14="http://schemas.microsoft.com/office/powerpoint/2010/main" val="334634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C4D3-357C-2742-65EA-AC2A2D73950E}"/>
              </a:ext>
            </a:extLst>
          </p:cNvPr>
          <p:cNvSpPr>
            <a:spLocks noGrp="1"/>
          </p:cNvSpPr>
          <p:nvPr>
            <p:ph type="title"/>
          </p:nvPr>
        </p:nvSpPr>
        <p:spPr>
          <a:xfrm>
            <a:off x="838200" y="562120"/>
            <a:ext cx="10515600" cy="936000"/>
          </a:xfrm>
        </p:spPr>
        <p:txBody>
          <a:bodyPr>
            <a:normAutofit fontScale="90000"/>
          </a:bodyPr>
          <a:lstStyle/>
          <a:p>
            <a:r>
              <a:rPr lang="en-NZ" sz="4400" b="1" dirty="0">
                <a:solidFill>
                  <a:srgbClr val="0070C0"/>
                </a:solidFill>
              </a:rPr>
              <a:t>Common </a:t>
            </a:r>
            <a:r>
              <a:rPr lang="en-NZ" sz="4400" b="1" dirty="0" err="1">
                <a:solidFill>
                  <a:srgbClr val="0070C0"/>
                </a:solidFill>
              </a:rPr>
              <a:t>kupu</a:t>
            </a:r>
            <a:r>
              <a:rPr lang="en-NZ" sz="4400" b="1" dirty="0">
                <a:solidFill>
                  <a:srgbClr val="0070C0"/>
                </a:solidFill>
              </a:rPr>
              <a:t> in scope and </a:t>
            </a:r>
            <a:br>
              <a:rPr lang="en-NZ" sz="4400" b="1" dirty="0">
                <a:solidFill>
                  <a:srgbClr val="0070C0"/>
                </a:solidFill>
              </a:rPr>
            </a:br>
            <a:r>
              <a:rPr lang="en-NZ" sz="4400" b="1" dirty="0">
                <a:solidFill>
                  <a:srgbClr val="0070C0"/>
                </a:solidFill>
              </a:rPr>
              <a:t>standards of competence</a:t>
            </a:r>
            <a:endParaRPr lang="en-NZ" sz="4400" dirty="0"/>
          </a:p>
        </p:txBody>
      </p:sp>
      <p:sp>
        <p:nvSpPr>
          <p:cNvPr id="3" name="Content Placeholder 2">
            <a:extLst>
              <a:ext uri="{FF2B5EF4-FFF2-40B4-BE49-F238E27FC236}">
                <a16:creationId xmlns:a16="http://schemas.microsoft.com/office/drawing/2014/main" id="{2561FAD7-9F20-086A-A20F-243D1F542833}"/>
              </a:ext>
            </a:extLst>
          </p:cNvPr>
          <p:cNvSpPr>
            <a:spLocks noGrp="1"/>
          </p:cNvSpPr>
          <p:nvPr>
            <p:ph idx="1"/>
          </p:nvPr>
        </p:nvSpPr>
        <p:spPr>
          <a:xfrm>
            <a:off x="888124" y="1951129"/>
            <a:ext cx="10515600" cy="3639493"/>
          </a:xfrm>
        </p:spPr>
        <p:txBody>
          <a:bodyPr>
            <a:noAutofit/>
          </a:bodyPr>
          <a:lstStyle/>
          <a:p>
            <a:pPr marL="0" indent="0">
              <a:lnSpc>
                <a:spcPct val="107000"/>
              </a:lnSpc>
              <a:spcBef>
                <a:spcPts val="0"/>
              </a:spcBef>
              <a:spcAft>
                <a:spcPts val="1400"/>
              </a:spcAft>
              <a:buSzPts val="1000"/>
              <a:buNone/>
              <a:tabLst>
                <a:tab pos="914400" algn="l"/>
              </a:tabLst>
            </a:pPr>
            <a:r>
              <a:rPr lang="en-NZ" sz="1800" b="1"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Pou: </a:t>
            </a:r>
            <a:r>
              <a:rPr lang="en-NZ" sz="1800" dirty="0">
                <a:solidFill>
                  <a:srgbClr val="002060"/>
                </a:solidFill>
                <a:latin typeface="Open Sans" panose="020B0606030504020204" pitchFamily="34" charset="0"/>
                <a:ea typeface="Open Sans" panose="020B0606030504020204" pitchFamily="34" charset="0"/>
                <a:cs typeface="Times New Roman" panose="02020603050405020304" pitchFamily="18" charset="0"/>
              </a:rPr>
              <a:t>a</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 pillar or anchor that supports and guides the foundations of practice. </a:t>
            </a:r>
          </a:p>
          <a:p>
            <a:pPr marL="0" indent="0">
              <a:lnSpc>
                <a:spcPct val="107000"/>
              </a:lnSpc>
              <a:spcBef>
                <a:spcPts val="0"/>
              </a:spcBef>
              <a:spcAft>
                <a:spcPts val="1400"/>
              </a:spcAft>
              <a:buSzPts val="1000"/>
              <a:buNone/>
              <a:tabLst>
                <a:tab pos="914400" algn="l"/>
              </a:tabLst>
            </a:pPr>
            <a:r>
              <a:rPr lang="en-NZ" sz="1800" b="1"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Whakapapa:</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 understanding relationships and ancestry.</a:t>
            </a:r>
          </a:p>
          <a:p>
            <a:pPr marL="0" indent="0">
              <a:lnSpc>
                <a:spcPct val="107000"/>
              </a:lnSpc>
              <a:spcBef>
                <a:spcPts val="0"/>
              </a:spcBef>
              <a:spcAft>
                <a:spcPts val="1400"/>
              </a:spcAft>
              <a:buSzPts val="1000"/>
              <a:buNone/>
              <a:tabLst>
                <a:tab pos="914400" algn="l"/>
              </a:tabLst>
            </a:pPr>
            <a:r>
              <a:rPr lang="en-NZ" sz="1800" b="1" dirty="0" err="1">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Manaakitanga</a:t>
            </a:r>
            <a:r>
              <a:rPr lang="en-NZ" sz="1800" b="1"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 care, respect and hospitality.</a:t>
            </a:r>
          </a:p>
          <a:p>
            <a:pPr marL="0" indent="0">
              <a:lnSpc>
                <a:spcPct val="107000"/>
              </a:lnSpc>
              <a:spcBef>
                <a:spcPts val="0"/>
              </a:spcBef>
              <a:spcAft>
                <a:spcPts val="1400"/>
              </a:spcAft>
              <a:buSzPts val="1000"/>
              <a:buNone/>
              <a:tabLst>
                <a:tab pos="914400" algn="l"/>
              </a:tabLst>
            </a:pPr>
            <a:r>
              <a:rPr lang="en-NZ" sz="1800" b="1"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Kawa </a:t>
            </a:r>
            <a:r>
              <a:rPr lang="en-NZ" sz="1800" b="1" dirty="0" err="1">
                <a:solidFill>
                  <a:srgbClr val="002060"/>
                </a:solidFill>
                <a:latin typeface="Open Sans" panose="020B0606030504020204" pitchFamily="34" charset="0"/>
                <a:ea typeface="Open Sans" panose="020B0606030504020204" pitchFamily="34" charset="0"/>
                <a:cs typeface="Times New Roman" panose="02020603050405020304" pitchFamily="18" charset="0"/>
              </a:rPr>
              <a:t>w</a:t>
            </a:r>
            <a:r>
              <a:rPr lang="en-NZ" sz="1800" b="1" dirty="0" err="1">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hakaruruhau</a:t>
            </a:r>
            <a:r>
              <a:rPr lang="en-NZ" sz="1800" b="1"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a:t>
            </a:r>
            <a:r>
              <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rPr>
              <a:t> cultural safety in Māori context.</a:t>
            </a:r>
          </a:p>
          <a:p>
            <a:pPr marL="0" indent="0">
              <a:lnSpc>
                <a:spcPct val="107000"/>
              </a:lnSpc>
              <a:spcBef>
                <a:spcPts val="0"/>
              </a:spcBef>
              <a:spcAft>
                <a:spcPts val="1400"/>
              </a:spcAft>
              <a:buSzPts val="1000"/>
              <a:buNone/>
              <a:tabLst>
                <a:tab pos="914400" algn="l"/>
              </a:tabLst>
            </a:pPr>
            <a:r>
              <a:rPr lang="en-US" sz="1800" b="1" dirty="0" err="1">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Pūkengatanga</a:t>
            </a:r>
            <a:r>
              <a:rPr lang="en-US" sz="1800" b="1" dirty="0">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 </a:t>
            </a:r>
            <a:r>
              <a:rPr lang="en-US" sz="1800" dirty="0">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knowledge, wisdom, collaborative care.</a:t>
            </a:r>
          </a:p>
          <a:p>
            <a:pPr marL="0" indent="0">
              <a:lnSpc>
                <a:spcPct val="107000"/>
              </a:lnSpc>
              <a:spcBef>
                <a:spcPts val="0"/>
              </a:spcBef>
              <a:spcAft>
                <a:spcPts val="1400"/>
              </a:spcAft>
              <a:buSzPts val="1000"/>
              <a:buNone/>
              <a:tabLst>
                <a:tab pos="914400" algn="l"/>
              </a:tabLst>
            </a:pPr>
            <a:r>
              <a:rPr lang="en-US" sz="1800" b="1" dirty="0">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Mana </a:t>
            </a:r>
            <a:r>
              <a:rPr lang="en-US" sz="1800" b="1" dirty="0" err="1">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hautū</a:t>
            </a:r>
            <a:r>
              <a:rPr lang="en-US" sz="1800" b="1" dirty="0">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 </a:t>
            </a:r>
            <a:r>
              <a:rPr lang="en-US" sz="1800" dirty="0">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authority, </a:t>
            </a:r>
            <a:r>
              <a:rPr lang="en-US" sz="1800" dirty="0">
                <a:solidFill>
                  <a:srgbClr val="002060"/>
                </a:solidFill>
                <a:latin typeface="Open Sans" panose="020B0606030504020204" pitchFamily="34" charset="0"/>
                <a:ea typeface="Book Antiqua" panose="02040602050305030304" pitchFamily="18" charset="0"/>
                <a:cs typeface="Times New Roman" panose="02020603050405020304" pitchFamily="18" charset="0"/>
              </a:rPr>
              <a:t>respected influence,</a:t>
            </a:r>
            <a:r>
              <a:rPr lang="en-US" sz="1800" dirty="0">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 prestige leadership, cultural guidance.</a:t>
            </a:r>
          </a:p>
          <a:p>
            <a:pPr marL="0" indent="0">
              <a:lnSpc>
                <a:spcPct val="107000"/>
              </a:lnSpc>
              <a:spcBef>
                <a:spcPts val="0"/>
              </a:spcBef>
              <a:spcAft>
                <a:spcPts val="1400"/>
              </a:spcAft>
              <a:buSzPts val="1000"/>
              <a:buNone/>
              <a:tabLst>
                <a:tab pos="914400" algn="l"/>
              </a:tabLst>
            </a:pPr>
            <a:r>
              <a:rPr lang="en-US" sz="1800" b="1" dirty="0">
                <a:solidFill>
                  <a:srgbClr val="002060"/>
                </a:solidFill>
                <a:latin typeface="Open Sans" panose="020B0606030504020204" pitchFamily="34" charset="0"/>
                <a:ea typeface="Book Antiqua" panose="02040602050305030304" pitchFamily="18" charset="0"/>
                <a:cs typeface="Times New Roman" panose="02020603050405020304" pitchFamily="18" charset="0"/>
              </a:rPr>
              <a:t>W</a:t>
            </a:r>
            <a:r>
              <a:rPr lang="en-US" sz="1800" b="1" dirty="0">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hanaungatanga: </a:t>
            </a:r>
            <a:r>
              <a:rPr lang="en-US" sz="1800" dirty="0">
                <a:solidFill>
                  <a:srgbClr val="002060"/>
                </a:solidFill>
                <a:effectLst/>
                <a:latin typeface="Open Sans" panose="020B0606030504020204" pitchFamily="34" charset="0"/>
                <a:ea typeface="Book Antiqua" panose="02040602050305030304" pitchFamily="18" charset="0"/>
                <a:cs typeface="Times New Roman" panose="02020603050405020304" pitchFamily="18" charset="0"/>
              </a:rPr>
              <a:t>establishing relationships, trust and connection.</a:t>
            </a:r>
            <a:endParaRPr lang="en-NZ" sz="1800" dirty="0">
              <a:solidFill>
                <a:srgbClr val="002060"/>
              </a:solidFill>
              <a:effectLst/>
              <a:latin typeface="Open Sans" panose="020B0606030504020204" pitchFamily="34"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9692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E6BC-3714-E8F7-79E6-FA95E23A6E0E}"/>
              </a:ext>
            </a:extLst>
          </p:cNvPr>
          <p:cNvSpPr>
            <a:spLocks noGrp="1"/>
          </p:cNvSpPr>
          <p:nvPr>
            <p:ph type="title"/>
          </p:nvPr>
        </p:nvSpPr>
        <p:spPr>
          <a:xfrm>
            <a:off x="838200" y="522040"/>
            <a:ext cx="10515600" cy="936000"/>
          </a:xfrm>
        </p:spPr>
        <p:txBody>
          <a:bodyPr>
            <a:noAutofit/>
          </a:bodyPr>
          <a:lstStyle/>
          <a:p>
            <a:r>
              <a:rPr lang="en-NZ" sz="4400" b="1" dirty="0">
                <a:solidFill>
                  <a:srgbClr val="0070C0"/>
                </a:solidFill>
              </a:rPr>
              <a:t>Enrolled Nurse – scope of practice</a:t>
            </a:r>
            <a:endParaRPr lang="en-NZ" sz="4400" dirty="0"/>
          </a:p>
        </p:txBody>
      </p:sp>
      <p:sp>
        <p:nvSpPr>
          <p:cNvPr id="3" name="Content Placeholder 2">
            <a:extLst>
              <a:ext uri="{FF2B5EF4-FFF2-40B4-BE49-F238E27FC236}">
                <a16:creationId xmlns:a16="http://schemas.microsoft.com/office/drawing/2014/main" id="{CF65D269-99F2-341C-4B2B-73A0D79ED1EF}"/>
              </a:ext>
            </a:extLst>
          </p:cNvPr>
          <p:cNvSpPr>
            <a:spLocks noGrp="1"/>
          </p:cNvSpPr>
          <p:nvPr>
            <p:ph idx="1"/>
          </p:nvPr>
        </p:nvSpPr>
        <p:spPr>
          <a:xfrm>
            <a:off x="838200" y="1458040"/>
            <a:ext cx="10515600" cy="4054235"/>
          </a:xfrm>
        </p:spPr>
        <p:txBody>
          <a:bodyPr numCol="2">
            <a:noAutofit/>
          </a:bodyPr>
          <a:lstStyle/>
          <a:p>
            <a:pPr marL="0" indent="0" algn="l" rtl="0" fontAlgn="base">
              <a:lnSpc>
                <a:spcPct val="115000"/>
              </a:lnSpc>
              <a:spcBef>
                <a:spcPts val="0"/>
              </a:spcBef>
              <a:spcAft>
                <a:spcPts val="1200"/>
              </a:spcAft>
              <a:buNone/>
            </a:pPr>
            <a:r>
              <a:rPr lang="en-NZ" sz="1200" b="0" i="0" dirty="0">
                <a:solidFill>
                  <a:srgbClr val="002060"/>
                </a:solidFill>
                <a:effectLst/>
              </a:rPr>
              <a:t>Enrolled nurses in Aotearoa New Zealand reflect knowledge, concepts, and worldviews of both </a:t>
            </a:r>
            <a:r>
              <a:rPr lang="en-NZ" sz="1200" b="0" i="0" dirty="0" err="1">
                <a:solidFill>
                  <a:srgbClr val="002060"/>
                </a:solidFill>
                <a:effectLst/>
              </a:rPr>
              <a:t>tangata</a:t>
            </a:r>
            <a:r>
              <a:rPr lang="en-NZ" sz="1200" b="0" i="0" dirty="0">
                <a:solidFill>
                  <a:srgbClr val="002060"/>
                </a:solidFill>
                <a:effectLst/>
              </a:rPr>
              <a:t> whenua and </a:t>
            </a:r>
            <a:r>
              <a:rPr lang="en-NZ" sz="1200" b="0" i="0" dirty="0" err="1">
                <a:solidFill>
                  <a:srgbClr val="002060"/>
                </a:solidFill>
                <a:effectLst/>
              </a:rPr>
              <a:t>tangata</a:t>
            </a:r>
            <a:r>
              <a:rPr lang="en-NZ" sz="1200" b="0" i="0" dirty="0">
                <a:solidFill>
                  <a:srgbClr val="002060"/>
                </a:solidFill>
                <a:effectLst/>
              </a:rPr>
              <a:t> </a:t>
            </a:r>
            <a:r>
              <a:rPr lang="en-NZ" sz="1200" b="0" i="0" dirty="0" err="1">
                <a:solidFill>
                  <a:srgbClr val="002060"/>
                </a:solidFill>
                <a:effectLst/>
              </a:rPr>
              <a:t>tiriti</a:t>
            </a:r>
            <a:r>
              <a:rPr lang="en-NZ" sz="1200" b="0" i="0" dirty="0">
                <a:solidFill>
                  <a:srgbClr val="002060"/>
                </a:solidFill>
                <a:effectLst/>
              </a:rPr>
              <a:t>. Enrolled nurses</a:t>
            </a:r>
            <a:r>
              <a:rPr lang="en-NZ" sz="1200" dirty="0">
                <a:solidFill>
                  <a:srgbClr val="002060"/>
                </a:solidFill>
              </a:rPr>
              <a:t> </a:t>
            </a:r>
            <a:r>
              <a:rPr lang="en-NZ" sz="1200" b="0" i="0" dirty="0">
                <a:solidFill>
                  <a:srgbClr val="002060"/>
                </a:solidFill>
                <a:effectLst/>
              </a:rPr>
              <a:t>uphold and enact </a:t>
            </a:r>
            <a:r>
              <a:rPr lang="en-NZ" sz="1200" b="0" i="0" dirty="0" err="1">
                <a:solidFill>
                  <a:srgbClr val="002060"/>
                </a:solidFill>
                <a:effectLst/>
              </a:rPr>
              <a:t>ngā</a:t>
            </a:r>
            <a:r>
              <a:rPr lang="en-NZ" sz="1200" b="0" i="0" dirty="0">
                <a:solidFill>
                  <a:srgbClr val="002060"/>
                </a:solidFill>
                <a:effectLst/>
              </a:rPr>
              <a:t> </a:t>
            </a:r>
            <a:r>
              <a:rPr lang="en-NZ" sz="1200" b="0" i="0" dirty="0" err="1">
                <a:solidFill>
                  <a:srgbClr val="002060"/>
                </a:solidFill>
                <a:effectLst/>
              </a:rPr>
              <a:t>mātāpono</a:t>
            </a:r>
            <a:r>
              <a:rPr lang="en-NZ" sz="1200" b="0" i="0" dirty="0">
                <a:solidFill>
                  <a:srgbClr val="002060"/>
                </a:solidFill>
                <a:effectLst/>
              </a:rPr>
              <a:t> – principles of </a:t>
            </a:r>
            <a:r>
              <a:rPr lang="en-NZ" sz="1200" b="0" i="0" dirty="0" err="1">
                <a:solidFill>
                  <a:srgbClr val="002060"/>
                </a:solidFill>
                <a:effectLst/>
              </a:rPr>
              <a:t>Te</a:t>
            </a:r>
            <a:r>
              <a:rPr lang="en-NZ" sz="1200" b="0" i="0" dirty="0">
                <a:solidFill>
                  <a:srgbClr val="002060"/>
                </a:solidFill>
                <a:effectLst/>
              </a:rPr>
              <a:t> </a:t>
            </a:r>
            <a:r>
              <a:rPr lang="en-NZ" sz="1200" b="0" i="0" dirty="0" err="1">
                <a:solidFill>
                  <a:srgbClr val="002060"/>
                </a:solidFill>
                <a:effectLst/>
              </a:rPr>
              <a:t>Tiriti</a:t>
            </a:r>
            <a:r>
              <a:rPr lang="en-NZ" sz="1200" b="0" i="0" dirty="0">
                <a:solidFill>
                  <a:srgbClr val="002060"/>
                </a:solidFill>
                <a:effectLst/>
              </a:rPr>
              <a:t> o Waitangi, based on the kawa </a:t>
            </a:r>
            <a:r>
              <a:rPr lang="en-NZ" sz="1200" b="0" i="0" dirty="0" err="1">
                <a:solidFill>
                  <a:srgbClr val="002060"/>
                </a:solidFill>
                <a:effectLst/>
              </a:rPr>
              <a:t>whakaruruhau</a:t>
            </a:r>
            <a:r>
              <a:rPr lang="en-NZ" sz="1200" b="0" i="0" dirty="0">
                <a:solidFill>
                  <a:srgbClr val="002060"/>
                </a:solidFill>
                <a:effectLst/>
              </a:rPr>
              <a:t> framework and cultural safety, promoting equity, inclusion, diversity, and rights of Māori as </a:t>
            </a:r>
            <a:r>
              <a:rPr lang="en-NZ" sz="1200" b="0" i="0" dirty="0" err="1">
                <a:solidFill>
                  <a:srgbClr val="002060"/>
                </a:solidFill>
                <a:effectLst/>
              </a:rPr>
              <a:t>tangata</a:t>
            </a:r>
            <a:r>
              <a:rPr lang="en-NZ" sz="1200" b="0" i="0" dirty="0">
                <a:solidFill>
                  <a:srgbClr val="002060"/>
                </a:solidFill>
                <a:effectLst/>
              </a:rPr>
              <a:t> whenua. These concepts also relate to Pacific peoples and all population groups to support quality services that are culturally safe </a:t>
            </a:r>
            <a:br>
              <a:rPr lang="en-NZ" sz="1200" b="0" i="0" dirty="0">
                <a:solidFill>
                  <a:srgbClr val="002060"/>
                </a:solidFill>
                <a:effectLst/>
              </a:rPr>
            </a:br>
            <a:r>
              <a:rPr lang="en-NZ" sz="1200" b="0" i="0" dirty="0">
                <a:solidFill>
                  <a:srgbClr val="002060"/>
                </a:solidFill>
                <a:effectLst/>
              </a:rPr>
              <a:t>and responsive. </a:t>
            </a:r>
          </a:p>
          <a:p>
            <a:pPr marL="0" indent="0" algn="l" rtl="0" fontAlgn="base">
              <a:lnSpc>
                <a:spcPct val="115000"/>
              </a:lnSpc>
              <a:spcBef>
                <a:spcPts val="0"/>
              </a:spcBef>
              <a:spcAft>
                <a:spcPts val="1200"/>
              </a:spcAft>
              <a:buNone/>
            </a:pPr>
            <a:r>
              <a:rPr lang="en-NZ" sz="1200" b="0" i="0" dirty="0">
                <a:solidFill>
                  <a:srgbClr val="002060"/>
                </a:solidFill>
                <a:effectLst/>
              </a:rPr>
              <a:t>Enrolled nurses are accountable and responsible for their nursing practice, ensuring that all health care provided is consistent with their education, assessed competence, relevant legislative requirements, supported by relevant practice standards and guided by the Nursing Council of New Zealand’s standards for enrolled nurses.  </a:t>
            </a:r>
          </a:p>
          <a:p>
            <a:pPr marL="0" indent="0" algn="l" rtl="0" fontAlgn="base">
              <a:lnSpc>
                <a:spcPct val="115000"/>
              </a:lnSpc>
              <a:spcBef>
                <a:spcPts val="0"/>
              </a:spcBef>
              <a:spcAft>
                <a:spcPts val="1200"/>
              </a:spcAft>
              <a:buNone/>
            </a:pPr>
            <a:r>
              <a:rPr lang="en-NZ" sz="1200" b="0" i="0" dirty="0">
                <a:solidFill>
                  <a:srgbClr val="002060"/>
                </a:solidFill>
                <a:effectLst/>
              </a:rPr>
              <a:t>The enrolled nurse works in partnership and collaboration with individuals, their whānau, communities, and the interprofessional healthcare team, to deliver equitable person/ whānau/ whakapapa-centred nursing care, including advocacy and health promotion, across the life span in all settings. An enrolled nurse’s practice is informed by their educational preparation and practice experience and may include a leadership or coordination role within the healthcare team.  </a:t>
            </a:r>
          </a:p>
          <a:p>
            <a:pPr marL="0" indent="0" algn="l" rtl="0" fontAlgn="base">
              <a:lnSpc>
                <a:spcPct val="115000"/>
              </a:lnSpc>
              <a:spcBef>
                <a:spcPts val="0"/>
              </a:spcBef>
              <a:spcAft>
                <a:spcPts val="1200"/>
              </a:spcAft>
              <a:buNone/>
            </a:pPr>
            <a:r>
              <a:rPr lang="en-NZ" sz="1200" b="0" i="0" dirty="0">
                <a:solidFill>
                  <a:srgbClr val="002060"/>
                </a:solidFill>
                <a:effectLst/>
              </a:rPr>
              <a:t>Enrolled nurses partner with people receiving health and/or disability support services to initiate and monitor care through nursing assessments, care planning, implementation, and evaluation of care. Enrolled nurses must work with access to, and seek when appropriate, guidance from a registered nurse or other registered health practitioner.*  </a:t>
            </a:r>
          </a:p>
          <a:p>
            <a:pPr marL="0" indent="0" algn="l" rtl="0" fontAlgn="base">
              <a:lnSpc>
                <a:spcPct val="115000"/>
              </a:lnSpc>
              <a:spcBef>
                <a:spcPts val="0"/>
              </a:spcBef>
              <a:spcAft>
                <a:spcPts val="1200"/>
              </a:spcAft>
              <a:buNone/>
            </a:pPr>
            <a:r>
              <a:rPr lang="en-NZ" sz="1200" b="0" i="0" dirty="0">
                <a:solidFill>
                  <a:srgbClr val="002060"/>
                </a:solidFill>
                <a:effectLst/>
              </a:rPr>
              <a:t>*A health practitioner is a person who is registered under the Health Practitioners Competence Assurance Act 2003 – for example a nurse practitioner, midwife or medical practitioner.  </a:t>
            </a:r>
          </a:p>
          <a:p>
            <a:pPr marL="0" indent="0" algn="l" rtl="0" fontAlgn="base">
              <a:lnSpc>
                <a:spcPct val="115000"/>
              </a:lnSpc>
              <a:spcBef>
                <a:spcPts val="0"/>
              </a:spcBef>
              <a:spcAft>
                <a:spcPts val="1200"/>
              </a:spcAft>
              <a:buNone/>
            </a:pPr>
            <a:r>
              <a:rPr lang="en-NZ" sz="1200" b="1" i="1" dirty="0">
                <a:solidFill>
                  <a:srgbClr val="002060"/>
                </a:solidFill>
                <a:effectLst/>
              </a:rPr>
              <a:t>For the avoidance of doubt in other legislation where nurse is defined, this scope of practice includes general nursing and nursing functions. </a:t>
            </a:r>
            <a:r>
              <a:rPr lang="en-NZ" sz="1200" b="0" i="1" dirty="0">
                <a:solidFill>
                  <a:srgbClr val="002060"/>
                </a:solidFill>
                <a:effectLst/>
              </a:rPr>
              <a:t> </a:t>
            </a:r>
          </a:p>
        </p:txBody>
      </p:sp>
    </p:spTree>
    <p:extLst>
      <p:ext uri="{BB962C8B-B14F-4D97-AF65-F5344CB8AC3E}">
        <p14:creationId xmlns:p14="http://schemas.microsoft.com/office/powerpoint/2010/main" val="102805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E003-E783-907C-A7AF-D08AFABF8E92}"/>
              </a:ext>
            </a:extLst>
          </p:cNvPr>
          <p:cNvSpPr>
            <a:spLocks noGrp="1"/>
          </p:cNvSpPr>
          <p:nvPr>
            <p:ph type="title"/>
          </p:nvPr>
        </p:nvSpPr>
        <p:spPr>
          <a:xfrm>
            <a:off x="838199" y="661843"/>
            <a:ext cx="10970419" cy="936000"/>
          </a:xfrm>
        </p:spPr>
        <p:txBody>
          <a:bodyPr>
            <a:noAutofit/>
          </a:bodyPr>
          <a:lstStyle/>
          <a:p>
            <a:pPr>
              <a:lnSpc>
                <a:spcPct val="90000"/>
              </a:lnSpc>
            </a:pPr>
            <a:r>
              <a:rPr lang="en-NZ" sz="4400" b="1" dirty="0">
                <a:solidFill>
                  <a:srgbClr val="0070C0"/>
                </a:solidFill>
              </a:rPr>
              <a:t>Direction and delegation has changed</a:t>
            </a:r>
            <a:endParaRPr lang="en-NZ" b="1" dirty="0">
              <a:solidFill>
                <a:srgbClr val="557A79"/>
              </a:solidFill>
            </a:endParaRPr>
          </a:p>
        </p:txBody>
      </p:sp>
      <p:sp>
        <p:nvSpPr>
          <p:cNvPr id="3" name="Content Placeholder 2">
            <a:extLst>
              <a:ext uri="{FF2B5EF4-FFF2-40B4-BE49-F238E27FC236}">
                <a16:creationId xmlns:a16="http://schemas.microsoft.com/office/drawing/2014/main" id="{7FFB8AD7-D258-E764-AC45-1642EA393876}"/>
              </a:ext>
            </a:extLst>
          </p:cNvPr>
          <p:cNvSpPr>
            <a:spLocks noGrp="1"/>
          </p:cNvSpPr>
          <p:nvPr>
            <p:ph idx="1"/>
          </p:nvPr>
        </p:nvSpPr>
        <p:spPr>
          <a:xfrm>
            <a:off x="838199" y="1881935"/>
            <a:ext cx="11109960" cy="3409440"/>
          </a:xfrm>
        </p:spPr>
        <p:txBody>
          <a:bodyPr>
            <a:noAutofit/>
          </a:bodyPr>
          <a:lstStyle/>
          <a:p>
            <a:pPr>
              <a:lnSpc>
                <a:spcPct val="115000"/>
              </a:lnSpc>
              <a:spcBef>
                <a:spcPts val="0"/>
              </a:spcBef>
              <a:spcAft>
                <a:spcPts val="1200"/>
              </a:spcAft>
            </a:pPr>
            <a:r>
              <a:rPr lang="en-NZ" sz="1800" kern="100" dirty="0">
                <a:solidFill>
                  <a:srgbClr val="002060"/>
                </a:solidFill>
                <a:effectLst/>
                <a:latin typeface="Open Sans "/>
                <a:ea typeface="Calibri" panose="020F0502020204030204" pitchFamily="34" charset="0"/>
                <a:cs typeface="Times New Roman" panose="02020603050405020304" pitchFamily="18" charset="0"/>
              </a:rPr>
              <a:t>Enrolled </a:t>
            </a:r>
            <a:r>
              <a:rPr lang="en-NZ" sz="1800" kern="100" dirty="0">
                <a:solidFill>
                  <a:srgbClr val="002060"/>
                </a:solidFill>
                <a:latin typeface="Open Sans "/>
                <a:ea typeface="Calibri" panose="020F0502020204030204" pitchFamily="34" charset="0"/>
                <a:cs typeface="Times New Roman" panose="02020603050405020304" pitchFamily="18" charset="0"/>
              </a:rPr>
              <a:t>nurses</a:t>
            </a:r>
            <a:r>
              <a:rPr lang="en-NZ" sz="1800" kern="100" dirty="0">
                <a:solidFill>
                  <a:srgbClr val="002060"/>
                </a:solidFill>
                <a:effectLst/>
                <a:latin typeface="Open Sans "/>
                <a:ea typeface="Calibri" panose="020F0502020204030204" pitchFamily="34" charset="0"/>
                <a:cs typeface="Times New Roman" panose="02020603050405020304" pitchFamily="18" charset="0"/>
              </a:rPr>
              <a:t> </a:t>
            </a:r>
            <a:r>
              <a:rPr lang="en-NZ" sz="1800" b="1" kern="100" dirty="0">
                <a:solidFill>
                  <a:srgbClr val="002060"/>
                </a:solidFill>
                <a:effectLst/>
                <a:latin typeface="Open Sans "/>
                <a:ea typeface="Calibri" panose="020F0502020204030204" pitchFamily="34" charset="0"/>
                <a:cs typeface="Times New Roman" panose="02020603050405020304" pitchFamily="18" charset="0"/>
              </a:rPr>
              <a:t>practise according to their education, assessed competence and experience </a:t>
            </a:r>
            <a:r>
              <a:rPr lang="en-NZ" sz="1800" kern="100" dirty="0">
                <a:solidFill>
                  <a:srgbClr val="002060"/>
                </a:solidFill>
                <a:effectLst/>
                <a:latin typeface="Open Sans "/>
                <a:ea typeface="Calibri" panose="020F0502020204030204" pitchFamily="34" charset="0"/>
                <a:cs typeface="Times New Roman" panose="02020603050405020304" pitchFamily="18" charset="0"/>
              </a:rPr>
              <a:t>within the EN scope. </a:t>
            </a:r>
          </a:p>
          <a:p>
            <a:pPr>
              <a:lnSpc>
                <a:spcPct val="115000"/>
              </a:lnSpc>
              <a:spcBef>
                <a:spcPts val="0"/>
              </a:spcBef>
              <a:spcAft>
                <a:spcPts val="1200"/>
              </a:spcAft>
            </a:pPr>
            <a:r>
              <a:rPr lang="en-NZ" sz="1800" kern="100" dirty="0">
                <a:solidFill>
                  <a:srgbClr val="002060"/>
                </a:solidFill>
                <a:effectLst/>
                <a:latin typeface="Open Sans "/>
                <a:ea typeface="Calibri" panose="020F0502020204030204" pitchFamily="34" charset="0"/>
                <a:cs typeface="Times New Roman" panose="02020603050405020304" pitchFamily="18" charset="0"/>
              </a:rPr>
              <a:t>Enrolled </a:t>
            </a:r>
            <a:r>
              <a:rPr lang="en-NZ" sz="1800" kern="100" dirty="0">
                <a:solidFill>
                  <a:srgbClr val="002060"/>
                </a:solidFill>
                <a:latin typeface="Open Sans "/>
                <a:ea typeface="Calibri" panose="020F0502020204030204" pitchFamily="34" charset="0"/>
                <a:cs typeface="Times New Roman" panose="02020603050405020304" pitchFamily="18" charset="0"/>
              </a:rPr>
              <a:t>nurses </a:t>
            </a:r>
            <a:r>
              <a:rPr lang="en-NZ" sz="1800" kern="100" dirty="0">
                <a:solidFill>
                  <a:srgbClr val="002060"/>
                </a:solidFill>
                <a:effectLst/>
                <a:latin typeface="Open Sans "/>
                <a:ea typeface="Calibri" panose="020F0502020204030204" pitchFamily="34" charset="0"/>
                <a:cs typeface="Times New Roman" panose="02020603050405020304" pitchFamily="18" charset="0"/>
              </a:rPr>
              <a:t>must work with access to and </a:t>
            </a:r>
            <a:r>
              <a:rPr lang="en-NZ" sz="1800" b="1" kern="100" dirty="0">
                <a:solidFill>
                  <a:srgbClr val="002060"/>
                </a:solidFill>
                <a:effectLst/>
                <a:latin typeface="Open Sans "/>
                <a:ea typeface="Calibri" panose="020F0502020204030204" pitchFamily="34" charset="0"/>
                <a:cs typeface="Times New Roman" panose="02020603050405020304" pitchFamily="18" charset="0"/>
              </a:rPr>
              <a:t>seek support and guidance from registered nurses when appropriate</a:t>
            </a:r>
            <a:r>
              <a:rPr lang="en-NZ" sz="1800" kern="100" dirty="0">
                <a:solidFill>
                  <a:srgbClr val="002060"/>
                </a:solidFill>
                <a:effectLst/>
                <a:latin typeface="Open Sans "/>
                <a:ea typeface="Calibri" panose="020F0502020204030204" pitchFamily="34" charset="0"/>
                <a:cs typeface="Times New Roman" panose="02020603050405020304" pitchFamily="18" charset="0"/>
              </a:rPr>
              <a:t>. Registered </a:t>
            </a:r>
            <a:r>
              <a:rPr lang="en-NZ" sz="1800" kern="100" dirty="0">
                <a:solidFill>
                  <a:srgbClr val="002060"/>
                </a:solidFill>
                <a:latin typeface="Open Sans "/>
                <a:ea typeface="Calibri" panose="020F0502020204030204" pitchFamily="34" charset="0"/>
                <a:cs typeface="Times New Roman" panose="02020603050405020304" pitchFamily="18" charset="0"/>
              </a:rPr>
              <a:t>nurses </a:t>
            </a:r>
            <a:r>
              <a:rPr lang="en-NZ" sz="1800" kern="100" dirty="0">
                <a:solidFill>
                  <a:srgbClr val="002060"/>
                </a:solidFill>
                <a:effectLst/>
                <a:latin typeface="Open Sans "/>
                <a:ea typeface="Calibri" panose="020F0502020204030204" pitchFamily="34" charset="0"/>
                <a:cs typeface="Times New Roman" panose="02020603050405020304" pitchFamily="18" charset="0"/>
              </a:rPr>
              <a:t>will provide support and guidance to enrolled nurses as required.</a:t>
            </a:r>
            <a:endParaRPr lang="en-NZ" sz="1800" dirty="0">
              <a:solidFill>
                <a:srgbClr val="002060"/>
              </a:solidFill>
              <a:latin typeface="Open Sans "/>
            </a:endParaRPr>
          </a:p>
          <a:p>
            <a:pPr>
              <a:lnSpc>
                <a:spcPct val="115000"/>
              </a:lnSpc>
              <a:spcBef>
                <a:spcPts val="0"/>
              </a:spcBef>
              <a:spcAft>
                <a:spcPts val="1200"/>
              </a:spcAft>
            </a:pPr>
            <a:r>
              <a:rPr lang="en-NZ" sz="1800" dirty="0">
                <a:solidFill>
                  <a:srgbClr val="002060"/>
                </a:solidFill>
                <a:latin typeface="Open Sans "/>
              </a:rPr>
              <a:t>Enrolled nurses can provide </a:t>
            </a:r>
            <a:r>
              <a:rPr lang="en-NZ" sz="1800" b="1" dirty="0">
                <a:solidFill>
                  <a:srgbClr val="002060"/>
                </a:solidFill>
                <a:latin typeface="Open Sans "/>
              </a:rPr>
              <a:t>direction and coordination, as appropriate, </a:t>
            </a:r>
            <a:r>
              <a:rPr lang="en-NZ" sz="1800" dirty="0">
                <a:solidFill>
                  <a:srgbClr val="002060"/>
                </a:solidFill>
                <a:latin typeface="Open Sans "/>
              </a:rPr>
              <a:t>to other health workers. </a:t>
            </a:r>
          </a:p>
          <a:p>
            <a:pPr>
              <a:lnSpc>
                <a:spcPct val="115000"/>
              </a:lnSpc>
              <a:spcBef>
                <a:spcPts val="0"/>
              </a:spcBef>
              <a:spcAft>
                <a:spcPts val="1200"/>
              </a:spcAft>
            </a:pPr>
            <a:r>
              <a:rPr lang="en-NZ" sz="1800" dirty="0">
                <a:solidFill>
                  <a:srgbClr val="002060"/>
                </a:solidFill>
                <a:effectLst/>
                <a:latin typeface="Open Sans "/>
                <a:ea typeface="Calibri" panose="020F0502020204030204" pitchFamily="34" charset="0"/>
                <a:cs typeface="Calibri" panose="020F0502020204030204" pitchFamily="34" charset="0"/>
              </a:rPr>
              <a:t>Good communication between enrolled nurses and registered nurses, teamwork and working effectively together are key for safe care.</a:t>
            </a:r>
            <a:endParaRPr lang="en-NZ" sz="1800" dirty="0">
              <a:solidFill>
                <a:srgbClr val="002060"/>
              </a:solidFill>
              <a:effectLst/>
              <a:latin typeface="Open Sans "/>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02929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83AD-E87D-B7ED-A73D-058F960F409C}"/>
              </a:ext>
            </a:extLst>
          </p:cNvPr>
          <p:cNvSpPr>
            <a:spLocks noGrp="1"/>
          </p:cNvSpPr>
          <p:nvPr>
            <p:ph type="title"/>
          </p:nvPr>
        </p:nvSpPr>
        <p:spPr/>
        <p:txBody>
          <a:bodyPr/>
          <a:lstStyle/>
          <a:p>
            <a:r>
              <a:rPr lang="en-NZ" sz="4400" b="1" dirty="0">
                <a:solidFill>
                  <a:srgbClr val="0070C0"/>
                </a:solidFill>
              </a:rPr>
              <a:t>Standards of competence- 5 </a:t>
            </a:r>
            <a:r>
              <a:rPr lang="en-NZ" sz="4400" b="1" dirty="0" err="1">
                <a:solidFill>
                  <a:srgbClr val="0070C0"/>
                </a:solidFill>
              </a:rPr>
              <a:t>pou</a:t>
            </a:r>
            <a:endParaRPr lang="en-NZ" sz="4400" dirty="0"/>
          </a:p>
        </p:txBody>
      </p:sp>
      <p:sp>
        <p:nvSpPr>
          <p:cNvPr id="3" name="Content Placeholder 2">
            <a:extLst>
              <a:ext uri="{FF2B5EF4-FFF2-40B4-BE49-F238E27FC236}">
                <a16:creationId xmlns:a16="http://schemas.microsoft.com/office/drawing/2014/main" id="{3DD65CE9-EC6C-C487-51A8-80990A8EECD6}"/>
              </a:ext>
            </a:extLst>
          </p:cNvPr>
          <p:cNvSpPr>
            <a:spLocks noGrp="1"/>
          </p:cNvSpPr>
          <p:nvPr>
            <p:ph idx="1"/>
          </p:nvPr>
        </p:nvSpPr>
        <p:spPr>
          <a:xfrm>
            <a:off x="838199" y="2016000"/>
            <a:ext cx="10726271" cy="3639493"/>
          </a:xfrm>
        </p:spPr>
        <p:txBody>
          <a:bodyPr>
            <a:normAutofit/>
          </a:bodyPr>
          <a:lstStyle/>
          <a:p>
            <a:pPr marL="0" lvl="0" indent="0">
              <a:spcAft>
                <a:spcPts val="1400"/>
              </a:spcAft>
              <a:buNone/>
            </a:pPr>
            <a:r>
              <a:rPr lang="en-NZ" sz="1800" b="1" dirty="0">
                <a:solidFill>
                  <a:srgbClr val="002060"/>
                </a:solidFill>
                <a:effectLst/>
                <a:latin typeface="Open Sans "/>
                <a:ea typeface="Aptos" panose="02110004020202020204"/>
                <a:cs typeface="Times New Roman" panose="02020603050405020304" pitchFamily="18" charset="0"/>
              </a:rPr>
              <a:t>Pou one</a:t>
            </a:r>
            <a:r>
              <a:rPr lang="en-NZ" sz="1800" dirty="0">
                <a:solidFill>
                  <a:srgbClr val="002060"/>
                </a:solidFill>
                <a:effectLst/>
                <a:latin typeface="Open Sans "/>
                <a:ea typeface="Aptos" panose="02110004020202020204"/>
                <a:cs typeface="Times New Roman" panose="02020603050405020304" pitchFamily="18" charset="0"/>
              </a:rPr>
              <a:t>: </a:t>
            </a:r>
            <a:r>
              <a:rPr lang="en-US" sz="1800" dirty="0">
                <a:solidFill>
                  <a:srgbClr val="002060"/>
                </a:solidFill>
                <a:effectLst/>
                <a:latin typeface="Open Sans "/>
                <a:ea typeface="Helvetica" panose="020B0604020202020204" pitchFamily="34" charset="0"/>
              </a:rPr>
              <a:t>Māori health</a:t>
            </a:r>
            <a:endParaRPr lang="en-NZ" sz="1800" dirty="0">
              <a:solidFill>
                <a:srgbClr val="002060"/>
              </a:solidFill>
              <a:effectLst/>
              <a:latin typeface="Open Sans "/>
              <a:ea typeface="Aptos" panose="02110004020202020204"/>
              <a:cs typeface="Times New Roman" panose="02020603050405020304" pitchFamily="18" charset="0"/>
            </a:endParaRPr>
          </a:p>
          <a:p>
            <a:pPr marL="0" lvl="0" indent="0">
              <a:spcAft>
                <a:spcPts val="1400"/>
              </a:spcAft>
              <a:buNone/>
            </a:pPr>
            <a:r>
              <a:rPr lang="en-NZ" sz="1800" b="1" dirty="0">
                <a:solidFill>
                  <a:srgbClr val="002060"/>
                </a:solidFill>
                <a:latin typeface="Open Sans "/>
                <a:ea typeface="Aptos" panose="02110004020202020204"/>
                <a:cs typeface="Times New Roman" panose="02020603050405020304" pitchFamily="18" charset="0"/>
              </a:rPr>
              <a:t>Pou two: </a:t>
            </a:r>
            <a:r>
              <a:rPr lang="en-US" sz="1800" dirty="0">
                <a:solidFill>
                  <a:srgbClr val="002060"/>
                </a:solidFill>
                <a:effectLst/>
                <a:latin typeface="Open Sans "/>
                <a:ea typeface="Helvetica" panose="020B0604020202020204" pitchFamily="34" charset="0"/>
              </a:rPr>
              <a:t>Cultural safety</a:t>
            </a:r>
          </a:p>
          <a:p>
            <a:pPr marL="0" lvl="0" indent="0">
              <a:spcAft>
                <a:spcPts val="1400"/>
              </a:spcAft>
              <a:buNone/>
            </a:pPr>
            <a:r>
              <a:rPr lang="en-US" sz="1800" b="1" dirty="0">
                <a:solidFill>
                  <a:srgbClr val="002060"/>
                </a:solidFill>
                <a:latin typeface="Open Sans "/>
                <a:ea typeface="Aptos" panose="02110004020202020204"/>
                <a:cs typeface="Times New Roman" panose="02020603050405020304" pitchFamily="18" charset="0"/>
              </a:rPr>
              <a:t>Pou three</a:t>
            </a:r>
            <a:r>
              <a:rPr lang="en-US" sz="1800" dirty="0">
                <a:solidFill>
                  <a:srgbClr val="002060"/>
                </a:solidFill>
                <a:latin typeface="Open Sans "/>
                <a:ea typeface="Aptos" panose="02110004020202020204"/>
                <a:cs typeface="Times New Roman" panose="02020603050405020304" pitchFamily="18" charset="0"/>
              </a:rPr>
              <a:t>: Whanaungatanga, partnership and communication</a:t>
            </a:r>
            <a:endParaRPr lang="en-NZ" sz="1800" dirty="0">
              <a:solidFill>
                <a:srgbClr val="002060"/>
              </a:solidFill>
              <a:latin typeface="Open Sans "/>
              <a:ea typeface="Aptos" panose="02110004020202020204"/>
              <a:cs typeface="Times New Roman" panose="02020603050405020304" pitchFamily="18" charset="0"/>
            </a:endParaRPr>
          </a:p>
          <a:p>
            <a:pPr marL="0" lvl="0" indent="0">
              <a:spcAft>
                <a:spcPts val="1400"/>
              </a:spcAft>
              <a:buNone/>
            </a:pPr>
            <a:r>
              <a:rPr lang="en-NZ" sz="1800" b="1" dirty="0">
                <a:solidFill>
                  <a:srgbClr val="002060"/>
                </a:solidFill>
                <a:effectLst/>
                <a:latin typeface="Open Sans "/>
                <a:ea typeface="Aptos" panose="02110004020202020204"/>
                <a:cs typeface="Times New Roman" panose="02020603050405020304" pitchFamily="18" charset="0"/>
              </a:rPr>
              <a:t>Pou </a:t>
            </a:r>
            <a:r>
              <a:rPr lang="en-NZ" sz="1800" b="1" dirty="0">
                <a:solidFill>
                  <a:srgbClr val="002060"/>
                </a:solidFill>
                <a:latin typeface="Open Sans "/>
                <a:ea typeface="Aptos" panose="02110004020202020204"/>
                <a:cs typeface="Times New Roman" panose="02020603050405020304" pitchFamily="18" charset="0"/>
              </a:rPr>
              <a:t>four</a:t>
            </a:r>
            <a:r>
              <a:rPr lang="en-NZ" sz="1800" b="1" dirty="0">
                <a:solidFill>
                  <a:srgbClr val="002060"/>
                </a:solidFill>
                <a:effectLst/>
                <a:latin typeface="Open Sans "/>
                <a:ea typeface="Aptos" panose="02110004020202020204"/>
                <a:cs typeface="Times New Roman" panose="02020603050405020304" pitchFamily="18" charset="0"/>
              </a:rPr>
              <a:t>: </a:t>
            </a:r>
            <a:r>
              <a:rPr lang="en-NZ" sz="1800" dirty="0" err="1">
                <a:solidFill>
                  <a:srgbClr val="002060"/>
                </a:solidFill>
                <a:effectLst/>
                <a:latin typeface="Open Sans "/>
                <a:ea typeface="Aptos" panose="02110004020202020204"/>
                <a:cs typeface="Times New Roman" panose="02020603050405020304" pitchFamily="18" charset="0"/>
              </a:rPr>
              <a:t>Pūkengatanga</a:t>
            </a:r>
            <a:r>
              <a:rPr lang="en-NZ" sz="1800" b="1" dirty="0">
                <a:solidFill>
                  <a:srgbClr val="002060"/>
                </a:solidFill>
                <a:effectLst/>
                <a:latin typeface="Open Sans "/>
                <a:ea typeface="Aptos" panose="02110004020202020204"/>
                <a:cs typeface="Times New Roman" panose="02020603050405020304" pitchFamily="18" charset="0"/>
              </a:rPr>
              <a:t> </a:t>
            </a:r>
            <a:r>
              <a:rPr lang="en-US" sz="1800" dirty="0">
                <a:solidFill>
                  <a:srgbClr val="002060"/>
                </a:solidFill>
                <a:effectLst/>
                <a:latin typeface="Open Sans "/>
                <a:ea typeface="Book Antiqua" panose="02040602050305030304" pitchFamily="18" charset="0"/>
                <a:cs typeface="Times New Roman" panose="02020603050405020304" pitchFamily="18" charset="0"/>
              </a:rPr>
              <a:t>and </a:t>
            </a:r>
            <a:r>
              <a:rPr lang="en-US" sz="1800" dirty="0">
                <a:solidFill>
                  <a:srgbClr val="002060"/>
                </a:solidFill>
                <a:effectLst/>
                <a:latin typeface="Open Sans "/>
                <a:ea typeface="Book Antiqua" panose="02040602050305030304" pitchFamily="18" charset="0"/>
              </a:rPr>
              <a:t>knowledge-informed practice</a:t>
            </a:r>
            <a:endParaRPr lang="en-NZ" sz="1800" dirty="0">
              <a:solidFill>
                <a:srgbClr val="002060"/>
              </a:solidFill>
              <a:effectLst/>
              <a:latin typeface="Open Sans "/>
              <a:ea typeface="Aptos" panose="02110004020202020204"/>
              <a:cs typeface="Times New Roman" panose="02020603050405020304" pitchFamily="18" charset="0"/>
            </a:endParaRPr>
          </a:p>
          <a:p>
            <a:pPr marL="0" indent="0">
              <a:spcAft>
                <a:spcPts val="1400"/>
              </a:spcAft>
              <a:buNone/>
            </a:pPr>
            <a:r>
              <a:rPr lang="en-NZ" sz="1800" b="1" dirty="0">
                <a:solidFill>
                  <a:srgbClr val="002060"/>
                </a:solidFill>
                <a:latin typeface="Open Sans "/>
                <a:ea typeface="Aptos" panose="02110004020202020204"/>
                <a:cs typeface="Times New Roman" panose="02020603050405020304" pitchFamily="18" charset="0"/>
              </a:rPr>
              <a:t>Pou five: </a:t>
            </a:r>
            <a:r>
              <a:rPr lang="en-US" sz="1800" dirty="0">
                <a:solidFill>
                  <a:srgbClr val="002060"/>
                </a:solidFill>
                <a:effectLst/>
                <a:latin typeface="Open Sans "/>
                <a:ea typeface="HGSMinchoE" panose="02020800000000000000" pitchFamily="18" charset="-128"/>
                <a:cs typeface="Times New Roman" panose="02020603050405020304" pitchFamily="18" charset="0"/>
              </a:rPr>
              <a:t>Mana </a:t>
            </a:r>
            <a:r>
              <a:rPr lang="en-US" sz="1800" dirty="0" err="1">
                <a:solidFill>
                  <a:srgbClr val="002060"/>
                </a:solidFill>
                <a:effectLst/>
                <a:latin typeface="Open Sans "/>
                <a:ea typeface="HGSMinchoE" panose="02020800000000000000" pitchFamily="18" charset="-128"/>
                <a:cs typeface="Times New Roman" panose="02020603050405020304" pitchFamily="18" charset="0"/>
              </a:rPr>
              <a:t>hautū</a:t>
            </a:r>
            <a:r>
              <a:rPr lang="en-US" sz="1800" dirty="0">
                <a:solidFill>
                  <a:srgbClr val="002060"/>
                </a:solidFill>
                <a:effectLst/>
                <a:latin typeface="Open Sans "/>
                <a:ea typeface="HGSMinchoE" panose="02020800000000000000" pitchFamily="18" charset="-128"/>
                <a:cs typeface="Times New Roman" panose="02020603050405020304" pitchFamily="18" charset="0"/>
              </a:rPr>
              <a:t>, </a:t>
            </a:r>
            <a:r>
              <a:rPr lang="en-US" sz="1800" dirty="0">
                <a:solidFill>
                  <a:srgbClr val="002060"/>
                </a:solidFill>
                <a:effectLst/>
                <a:latin typeface="Open Sans "/>
                <a:ea typeface="HGSMinchoE" panose="02020800000000000000" pitchFamily="18" charset="-128"/>
                <a:cs typeface="Open Sans" panose="020B0606030504020204" pitchFamily="34" charset="0"/>
              </a:rPr>
              <a:t>professional accountability and responsibility</a:t>
            </a:r>
          </a:p>
          <a:p>
            <a:pPr marL="0" indent="0">
              <a:spcAft>
                <a:spcPts val="1400"/>
              </a:spcAft>
              <a:buNone/>
            </a:pPr>
            <a:r>
              <a:rPr lang="en-US" sz="1800" i="1" dirty="0">
                <a:solidFill>
                  <a:srgbClr val="002060"/>
                </a:solidFill>
                <a:latin typeface="Open Sans "/>
                <a:ea typeface="HGSMinchoE" panose="02020800000000000000" pitchFamily="18" charset="-128"/>
                <a:cs typeface="Open Sans" panose="020B0606030504020204" pitchFamily="34" charset="0"/>
              </a:rPr>
              <a:t>Each </a:t>
            </a:r>
            <a:r>
              <a:rPr lang="en-US" sz="1800" i="1" dirty="0" err="1">
                <a:solidFill>
                  <a:srgbClr val="002060"/>
                </a:solidFill>
                <a:latin typeface="Open Sans "/>
                <a:ea typeface="HGSMinchoE" panose="02020800000000000000" pitchFamily="18" charset="-128"/>
                <a:cs typeface="Open Sans" panose="020B0606030504020204" pitchFamily="34" charset="0"/>
              </a:rPr>
              <a:t>pou</a:t>
            </a:r>
            <a:r>
              <a:rPr lang="en-US" sz="1800" i="1" dirty="0">
                <a:solidFill>
                  <a:srgbClr val="002060"/>
                </a:solidFill>
                <a:latin typeface="Open Sans "/>
                <a:ea typeface="HGSMinchoE" panose="02020800000000000000" pitchFamily="18" charset="-128"/>
                <a:cs typeface="Open Sans" panose="020B0606030504020204" pitchFamily="34" charset="0"/>
              </a:rPr>
              <a:t> has descriptors which identify the requirements for the </a:t>
            </a:r>
            <a:r>
              <a:rPr lang="en-US" sz="1800" i="1" dirty="0" err="1">
                <a:solidFill>
                  <a:srgbClr val="002060"/>
                </a:solidFill>
                <a:latin typeface="Open Sans "/>
                <a:ea typeface="HGSMinchoE" panose="02020800000000000000" pitchFamily="18" charset="-128"/>
                <a:cs typeface="Open Sans" panose="020B0606030504020204" pitchFamily="34" charset="0"/>
              </a:rPr>
              <a:t>pou</a:t>
            </a:r>
            <a:r>
              <a:rPr lang="en-US" sz="1800" i="1" dirty="0">
                <a:solidFill>
                  <a:srgbClr val="002060"/>
                </a:solidFill>
                <a:latin typeface="Open Sans "/>
                <a:ea typeface="HGSMinchoE" panose="02020800000000000000" pitchFamily="18" charset="-128"/>
                <a:cs typeface="Open Sans" panose="020B0606030504020204" pitchFamily="34" charset="0"/>
              </a:rPr>
              <a:t>.</a:t>
            </a:r>
            <a:endParaRPr lang="en-NZ" sz="1800" i="1" dirty="0">
              <a:solidFill>
                <a:srgbClr val="002060"/>
              </a:solidFill>
              <a:latin typeface="Open Sans "/>
              <a:ea typeface="Aptos" panose="02110004020202020204"/>
              <a:cs typeface="Times New Roman" panose="02020603050405020304" pitchFamily="18" charset="0"/>
            </a:endParaRPr>
          </a:p>
        </p:txBody>
      </p:sp>
    </p:spTree>
    <p:extLst>
      <p:ext uri="{BB962C8B-B14F-4D97-AF65-F5344CB8AC3E}">
        <p14:creationId xmlns:p14="http://schemas.microsoft.com/office/powerpoint/2010/main" val="2635915908"/>
      </p:ext>
    </p:extLst>
  </p:cSld>
  <p:clrMapOvr>
    <a:masterClrMapping/>
  </p:clrMapOvr>
</p:sld>
</file>

<file path=ppt/theme/theme1.xml><?xml version="1.0" encoding="utf-8"?>
<a:theme xmlns:a="http://schemas.openxmlformats.org/drawingml/2006/main" name="Office Theme">
  <a:themeElements>
    <a:clrScheme name="Custom 1">
      <a:dk1>
        <a:srgbClr val="0A2463"/>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erriweather Black"/>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rsingCouncil_SlideTemplate" id="{C293964B-C428-48F9-8076-ECF1838A0C03}" vid="{04B9EEDC-C4A0-4871-BB66-7180D90FB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29F15070A23D42911CFE0336BEB89A" ma:contentTypeVersion="14" ma:contentTypeDescription="Create a new document." ma:contentTypeScope="" ma:versionID="f7969592dd52762c3a5123e274ea1730">
  <xsd:schema xmlns:xsd="http://www.w3.org/2001/XMLSchema" xmlns:xs="http://www.w3.org/2001/XMLSchema" xmlns:p="http://schemas.microsoft.com/office/2006/metadata/properties" xmlns:ns2="6db8103f-8b3b-467c-bb9b-ffba3157b6a2" xmlns:ns3="4e194b6c-f692-43c5-8c87-26d57ff221b0" targetNamespace="http://schemas.microsoft.com/office/2006/metadata/properties" ma:root="true" ma:fieldsID="77f60624d1ba530c5c7cd8da45ec0e49" ns2:_="" ns3:_="">
    <xsd:import namespace="6db8103f-8b3b-467c-bb9b-ffba3157b6a2"/>
    <xsd:import namespace="4e194b6c-f692-43c5-8c87-26d57ff221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8103f-8b3b-467c-bb9b-ffba3157b6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4c09b0-15e3-406a-a250-95f0b007ae2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94b6c-f692-43c5-8c87-26d57ff221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364f596-ce45-4715-a3d9-6b8440842ef8}" ma:internalName="TaxCatchAll" ma:showField="CatchAllData" ma:web="4e194b6c-f692-43c5-8c87-26d57ff221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b8103f-8b3b-467c-bb9b-ffba3157b6a2">
      <Terms xmlns="http://schemas.microsoft.com/office/infopath/2007/PartnerControls"/>
    </lcf76f155ced4ddcb4097134ff3c332f>
    <TaxCatchAll xmlns="4e194b6c-f692-43c5-8c87-26d57ff221b0" xsi:nil="true"/>
  </documentManagement>
</p:properties>
</file>

<file path=customXml/itemProps1.xml><?xml version="1.0" encoding="utf-8"?>
<ds:datastoreItem xmlns:ds="http://schemas.openxmlformats.org/officeDocument/2006/customXml" ds:itemID="{6ED1BED6-0647-4496-886B-A1D298B2CE2C}"/>
</file>

<file path=customXml/itemProps2.xml><?xml version="1.0" encoding="utf-8"?>
<ds:datastoreItem xmlns:ds="http://schemas.openxmlformats.org/officeDocument/2006/customXml" ds:itemID="{E15AFC19-AEE0-4182-85E9-3A6785E76B85}"/>
</file>

<file path=customXml/itemProps3.xml><?xml version="1.0" encoding="utf-8"?>
<ds:datastoreItem xmlns:ds="http://schemas.openxmlformats.org/officeDocument/2006/customXml" ds:itemID="{36934618-5E94-47F2-AF9E-ABB7BCB2297D}"/>
</file>

<file path=docProps/app.xml><?xml version="1.0" encoding="utf-8"?>
<Properties xmlns="http://schemas.openxmlformats.org/officeDocument/2006/extended-properties" xmlns:vt="http://schemas.openxmlformats.org/officeDocument/2006/docPropsVTypes">
  <Template>NursingCouncil_SlideTemplate</Template>
  <TotalTime>5069</TotalTime>
  <Words>1557</Words>
  <Application>Microsoft Macintosh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Open Sans</vt:lpstr>
      <vt:lpstr>Open Sans Light</vt:lpstr>
      <vt:lpstr>Open Sans </vt:lpstr>
      <vt:lpstr>Calibri</vt:lpstr>
      <vt:lpstr>Open Sans (body)</vt:lpstr>
      <vt:lpstr>Merriweather Black</vt:lpstr>
      <vt:lpstr>Office Theme</vt:lpstr>
      <vt:lpstr>Scope of practice and standards of competence for enrolled nurses 2025</vt:lpstr>
      <vt:lpstr>Why the changes?</vt:lpstr>
      <vt:lpstr>Major shifts – enrolled nurse scope</vt:lpstr>
      <vt:lpstr>Te Tiriti o Waitangi in  nursing practice </vt:lpstr>
      <vt:lpstr>Incorporating te reo Māori (the Māori language) and Māori concepts:</vt:lpstr>
      <vt:lpstr>Common kupu in scope and  standards of competence</vt:lpstr>
      <vt:lpstr>Enrolled Nurse – scope of practice</vt:lpstr>
      <vt:lpstr>Direction and delegation has changed</vt:lpstr>
      <vt:lpstr>Standards of competence- 5 pou</vt:lpstr>
      <vt:lpstr>Pou one and two in everyday practice</vt:lpstr>
      <vt:lpstr>Pou three, four and five</vt:lpstr>
      <vt:lpstr>Enrolled nurses: non-direct clinical roles </vt:lpstr>
      <vt:lpstr>In general</vt:lpstr>
      <vt:lpstr>When do the changes take effect?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if a Nurse is Reported to the Nursing Council</dc:title>
  <dc:creator>Helen de Montalk</dc:creator>
  <cp:lastModifiedBy>Wil McD</cp:lastModifiedBy>
  <cp:revision>43</cp:revision>
  <dcterms:created xsi:type="dcterms:W3CDTF">2023-04-18T02:29:17Z</dcterms:created>
  <dcterms:modified xsi:type="dcterms:W3CDTF">2025-02-13T01:47:37Z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0x010100A529F15070A23D42911CFE0336BEB89A</vt:lpwstr>
  </property>
</Properties>
</file>